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52"/>
  </p:notesMasterIdLst>
  <p:handoutMasterIdLst>
    <p:handoutMasterId r:id="rId53"/>
  </p:handoutMasterIdLst>
  <p:sldIdLst>
    <p:sldId id="662" r:id="rId2"/>
    <p:sldId id="668" r:id="rId3"/>
    <p:sldId id="607" r:id="rId4"/>
    <p:sldId id="602" r:id="rId5"/>
    <p:sldId id="629" r:id="rId6"/>
    <p:sldId id="673" r:id="rId7"/>
    <p:sldId id="669" r:id="rId8"/>
    <p:sldId id="678" r:id="rId9"/>
    <p:sldId id="680" r:id="rId10"/>
    <p:sldId id="681" r:id="rId11"/>
    <p:sldId id="651" r:id="rId12"/>
    <p:sldId id="657" r:id="rId13"/>
    <p:sldId id="610" r:id="rId14"/>
    <p:sldId id="611" r:id="rId15"/>
    <p:sldId id="676" r:id="rId16"/>
    <p:sldId id="656" r:id="rId17"/>
    <p:sldId id="555" r:id="rId18"/>
    <p:sldId id="558" r:id="rId19"/>
    <p:sldId id="559" r:id="rId20"/>
    <p:sldId id="612" r:id="rId21"/>
    <p:sldId id="659" r:id="rId22"/>
    <p:sldId id="560" r:id="rId23"/>
    <p:sldId id="652" r:id="rId24"/>
    <p:sldId id="663" r:id="rId25"/>
    <p:sldId id="646" r:id="rId26"/>
    <p:sldId id="677" r:id="rId27"/>
    <p:sldId id="670" r:id="rId28"/>
    <p:sldId id="648" r:id="rId29"/>
    <p:sldId id="562" r:id="rId30"/>
    <p:sldId id="671" r:id="rId31"/>
    <p:sldId id="672" r:id="rId32"/>
    <p:sldId id="564" r:id="rId33"/>
    <p:sldId id="684" r:id="rId34"/>
    <p:sldId id="682" r:id="rId35"/>
    <p:sldId id="685" r:id="rId36"/>
    <p:sldId id="683" r:id="rId37"/>
    <p:sldId id="638" r:id="rId38"/>
    <p:sldId id="655" r:id="rId39"/>
    <p:sldId id="640" r:id="rId40"/>
    <p:sldId id="570" r:id="rId41"/>
    <p:sldId id="571" r:id="rId42"/>
    <p:sldId id="664" r:id="rId43"/>
    <p:sldId id="572" r:id="rId44"/>
    <p:sldId id="573" r:id="rId45"/>
    <p:sldId id="686" r:id="rId46"/>
    <p:sldId id="575" r:id="rId47"/>
    <p:sldId id="576" r:id="rId48"/>
    <p:sldId id="653" r:id="rId49"/>
    <p:sldId id="626" r:id="rId50"/>
    <p:sldId id="574" r:id="rId51"/>
  </p:sldIdLst>
  <p:sldSz cx="12192000" cy="6858000"/>
  <p:notesSz cx="7315200" cy="9601200"/>
  <p:custDataLst>
    <p:tags r:id="rId5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-Nathan" initials="" lastIdx="0" clrIdx="1"/>
  <p:cmAuthor id="2" name="Glverrgis" initials="G" lastIdx="1" clrIdx="2">
    <p:extLst>
      <p:ext uri="{19B8F6BF-5375-455C-9EA6-DF929625EA0E}">
        <p15:presenceInfo xmlns:p15="http://schemas.microsoft.com/office/powerpoint/2012/main" userId="Glverrgi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3333FF"/>
    <a:srgbClr val="99FF99"/>
    <a:srgbClr val="FF9999"/>
    <a:srgbClr val="6699FF"/>
    <a:srgbClr val="FFFF00"/>
    <a:srgbClr val="FF3300"/>
    <a:srgbClr val="CC00CC"/>
    <a:srgbClr val="FFCC00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7" autoAdjust="0"/>
    <p:restoredTop sz="82246" autoAdjust="0"/>
  </p:normalViewPr>
  <p:slideViewPr>
    <p:cSldViewPr>
      <p:cViewPr varScale="1">
        <p:scale>
          <a:sx n="93" d="100"/>
          <a:sy n="93" d="100"/>
        </p:scale>
        <p:origin x="82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18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3927D5E5-43E8-4E73-8830-CB26033F3E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18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D581376-9A36-40B0-85E2-52E3358E90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536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12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06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30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89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66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38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L5D1 –</a:t>
            </a:r>
            <a:r>
              <a:rPr lang="en-US" baseline="0" dirty="0"/>
              <a:t> python demos</a:t>
            </a:r>
          </a:p>
          <a:p>
            <a:endParaRPr lang="en-US" baseline="0" dirty="0"/>
          </a:p>
          <a:p>
            <a:r>
              <a:rPr lang="en-US" baseline="0" dirty="0"/>
              <a:t>Coloring – </a:t>
            </a:r>
            <a:r>
              <a:rPr lang="en-US" baseline="0" dirty="0" err="1"/>
              <a:t>javascript</a:t>
            </a:r>
            <a:r>
              <a:rPr lang="en-US" baseline="0" dirty="0"/>
              <a:t> demos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14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90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1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92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26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5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42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71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31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51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8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15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27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691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91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48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71C85-9E0A-4B20-B41F-7D89A5A6BCA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4C5F26-25EC-4877-8F06-7EA22153ED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B9674-4401-4CDC-87FB-F0DBE8934AC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9C25E8-49F8-42D8-87BF-46EB76E70D4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4B384B-786A-430B-85B0-526D7E6E8C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B7396-5175-4E89-B111-402B8173A38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E6E7B-1892-4C83-B261-727A584986D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1985B-93F3-4A4E-AFF0-2DC3CF6846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47FFC-6601-4954-B54B-7A2A15352B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E43BF-76B5-4390-9EBC-C1ACD93F84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96931-D064-4A2C-AF67-83F0757451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2BEC1A7B-C8AC-4FD3-A451-6720BBC367F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se.unl.edu/~choueiry/Documents/Mohr+Henderson-AIJ1986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0.xml"/><Relationship Id="rId7" Type="http://schemas.openxmlformats.org/officeDocument/2006/relationships/notesSlide" Target="../notesSlides/notesSlide2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mulated_annealing#/media/File:Hill_Climbing_with_Simulated_Annealing.gi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066800"/>
            <a:ext cx="10668000" cy="5562600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Homework 2: CSPs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Due Monday 9/12 at 11:59 pm. 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Have an emergency of some kind, contact </a:t>
            </a:r>
            <a:r>
              <a:rPr lang="en-US" sz="2000" dirty="0" err="1">
                <a:latin typeface="Calibri"/>
                <a:cs typeface="Calibri"/>
              </a:rPr>
              <a:t>Sherdil</a:t>
            </a:r>
            <a:r>
              <a:rPr lang="en-US" sz="2000" dirty="0">
                <a:latin typeface="Calibri"/>
                <a:cs typeface="Calibri"/>
              </a:rPr>
              <a:t>. Due to </a:t>
            </a:r>
            <a:r>
              <a:rPr lang="en-US" sz="2000" dirty="0" err="1">
                <a:latin typeface="Calibri"/>
                <a:cs typeface="Calibri"/>
              </a:rPr>
              <a:t>EdX</a:t>
            </a:r>
            <a:r>
              <a:rPr lang="en-US" sz="2000" dirty="0">
                <a:latin typeface="Calibri"/>
                <a:cs typeface="Calibri"/>
              </a:rPr>
              <a:t> limitations, exceptions granted for deadlines in only rare cases. Invalid exceptions: Dead computer, dead internet, etc.</a:t>
            </a:r>
          </a:p>
          <a:p>
            <a:pPr lvl="6"/>
            <a:endParaRPr lang="en-US" sz="5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Project 1: Search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Has been released!  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Due Friday 9/16 at 5pm.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Start early and ask questions.  It’s longer than most! There are extra credit “reach” objectives that are tough to beat.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Solo or in group of two.</a:t>
            </a:r>
          </a:p>
          <a:p>
            <a:r>
              <a:rPr lang="en-US" sz="2400" dirty="0">
                <a:latin typeface="Calibri"/>
                <a:cs typeface="Calibri"/>
              </a:rPr>
              <a:t>Contest 1: Search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Released today!  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Due Sunday 9/18 at 11:59pm.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Solo or in group of two.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Friendly competition. Consider joining in, even if you’re not the competitive type. 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Extra credit opportunities if you beat the staff bots. Even more extra credit for top place finishers.</a:t>
            </a:r>
            <a:b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</a:br>
            <a:endParaRPr lang="en-US" sz="2000" dirty="0">
              <a:solidFill>
                <a:srgbClr val="FF0000"/>
              </a:solidFill>
              <a:latin typeface="Calibri"/>
              <a:cs typeface="Calibri"/>
            </a:endParaRPr>
          </a:p>
          <a:p>
            <a:pPr lvl="1"/>
            <a:endParaRPr lang="en-US" sz="2000" dirty="0">
              <a:solidFill>
                <a:srgbClr val="FF0000"/>
              </a:solidFill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7651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5410199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Variables: X, Y, Z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Domains: {1, 2, 3, 4, 5, 6, 7, 8, 9, 10, 11, 12, 13, 14, 15, 16}</a:t>
            </a:r>
          </a:p>
          <a:p>
            <a:pPr marL="457165" lvl="1" indent="0">
              <a:lnSpc>
                <a:spcPct val="80000"/>
              </a:lnSpc>
              <a:buNone/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Problem 2: If we run AC-3, assign X = 16 and run AC-3 again, what are the possible values for Y and Z?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057400" y="3429000"/>
            <a:ext cx="609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16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505200" y="4108965"/>
            <a:ext cx="4724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{1, 2, 3, 4, 9, 16}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934200" y="3429000"/>
            <a:ext cx="52133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{1, 2, 3, 4, 9, 16}</a:t>
            </a:r>
          </a:p>
        </p:txBody>
      </p:sp>
      <p:cxnSp>
        <p:nvCxnSpPr>
          <p:cNvPr id="46" name="Straight Connector 45"/>
          <p:cNvCxnSpPr>
            <a:stCxn id="43" idx="2"/>
            <a:endCxn id="44" idx="1"/>
          </p:cNvCxnSpPr>
          <p:nvPr/>
        </p:nvCxnSpPr>
        <p:spPr>
          <a:xfrm>
            <a:off x="2362200" y="3798332"/>
            <a:ext cx="1143000" cy="495299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4" idx="3"/>
            <a:endCxn id="45" idx="2"/>
          </p:cNvCxnSpPr>
          <p:nvPr/>
        </p:nvCxnSpPr>
        <p:spPr>
          <a:xfrm flipV="1">
            <a:off x="8229600" y="3798332"/>
            <a:ext cx="1311275" cy="495299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Connector: Curved 47"/>
          <p:cNvCxnSpPr>
            <a:stCxn id="43" idx="0"/>
            <a:endCxn id="45" idx="0"/>
          </p:cNvCxnSpPr>
          <p:nvPr/>
        </p:nvCxnSpPr>
        <p:spPr>
          <a:xfrm rot="5400000" flipH="1" flipV="1">
            <a:off x="5951537" y="-160337"/>
            <a:ext cx="12700" cy="7178675"/>
          </a:xfrm>
          <a:prstGeom prst="curvedConnector3">
            <a:avLst>
              <a:gd name="adj1" fmla="val 1800000"/>
            </a:avLst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438400" y="397613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sq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923337" y="401663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sq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5000" y="28956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&lt;=</a:t>
            </a:r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 dirty="0"/>
              <a:t>Arc Consistency Practice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1"/>
            <a:ext cx="1226302" cy="15318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" y="5774965"/>
            <a:ext cx="889217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/>
              <a:t>Reminder</a:t>
            </a:r>
            <a:r>
              <a:rPr lang="en-US" dirty="0"/>
              <a:t>: If you delete from a node, must re-</a:t>
            </a:r>
            <a:r>
              <a:rPr lang="en-US" dirty="0" err="1"/>
              <a:t>enqueue</a:t>
            </a:r>
            <a:r>
              <a:rPr lang="en-US" dirty="0"/>
              <a:t> all arcs pointing at that node!</a:t>
            </a:r>
          </a:p>
        </p:txBody>
      </p:sp>
    </p:spTree>
    <p:extLst>
      <p:ext uri="{BB962C8B-B14F-4D97-AF65-F5344CB8AC3E}">
        <p14:creationId xmlns:p14="http://schemas.microsoft.com/office/powerpoint/2010/main" val="90761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/>
              <a:t>After enforcing arc consistency:</a:t>
            </a:r>
          </a:p>
          <a:p>
            <a:pPr lvl="1" eaLnBrk="1" hangingPunct="1"/>
            <a:r>
              <a:rPr lang="en-US" dirty="0"/>
              <a:t>Can have one solution left</a:t>
            </a:r>
          </a:p>
          <a:p>
            <a:pPr lvl="1" eaLnBrk="1" hangingPunct="1"/>
            <a:r>
              <a:rPr lang="en-US" dirty="0"/>
              <a:t>Can have multiple solutions left</a:t>
            </a:r>
          </a:p>
          <a:p>
            <a:pPr lvl="1" eaLnBrk="1" hangingPunct="1"/>
            <a:r>
              <a:rPr lang="en-US" dirty="0"/>
              <a:t>Can have no solutions left (and not know it)</a:t>
            </a:r>
          </a:p>
          <a:p>
            <a:pPr lvl="1"/>
            <a:endParaRPr lang="en-US" dirty="0"/>
          </a:p>
          <a:p>
            <a:r>
              <a:rPr lang="en-US" dirty="0"/>
              <a:t>Arc consistency still runs inside a backtracking search!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7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8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9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09553" y="1992868"/>
            <a:ext cx="258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Consistent, 2 solutions.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45548" y="4057353"/>
            <a:ext cx="278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Consistent, no solutions!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3097" y="847378"/>
            <a:ext cx="9283545" cy="55251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K-Consistency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153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Increasing degrees of consistency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1-Consistency (Node Consistency): Each single node’s domain has a value which meets that node’s unary constraints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2-Consistency</a:t>
            </a:r>
            <a:r>
              <a:rPr lang="en-US" sz="2000" dirty="0"/>
              <a:t> (</a:t>
            </a:r>
            <a:r>
              <a:rPr lang="en-US" sz="2000" b="1" dirty="0"/>
              <a:t>Arc Consistency</a:t>
            </a:r>
            <a:r>
              <a:rPr lang="en-US" sz="2000" dirty="0"/>
              <a:t>): For each pair of nodes, any consistent assignment to one can be extended to the other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K-Consistency: For each k nodes, any consistent assignment to k-1 can be extended to the k</a:t>
            </a:r>
            <a:r>
              <a:rPr lang="en-US" sz="2000" baseline="30000" dirty="0"/>
              <a:t>th</a:t>
            </a:r>
            <a:r>
              <a:rPr lang="en-US" sz="2000" dirty="0"/>
              <a:t> node</a:t>
            </a:r>
          </a:p>
          <a:p>
            <a:pPr lvl="2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</a:pPr>
            <a:endParaRPr lang="en-US" sz="23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Higher k more expensive to compute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(You need to know the k=2 case: </a:t>
            </a:r>
            <a:r>
              <a:rPr lang="en-US" sz="2400" b="1" dirty="0"/>
              <a:t>arc consistency</a:t>
            </a:r>
            <a:r>
              <a:rPr lang="en-US" sz="2400" dirty="0"/>
              <a:t>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14340" name="Group 39"/>
          <p:cNvGrpSpPr>
            <a:grpSpLocks/>
          </p:cNvGrpSpPr>
          <p:nvPr/>
        </p:nvGrpSpPr>
        <p:grpSpPr bwMode="auto">
          <a:xfrm>
            <a:off x="9448803" y="1981200"/>
            <a:ext cx="1577975" cy="2895600"/>
            <a:chOff x="4066" y="1296"/>
            <a:chExt cx="994" cy="1824"/>
          </a:xfrm>
        </p:grpSpPr>
        <p:sp>
          <p:nvSpPr>
            <p:cNvPr id="14362" name="Oval 4"/>
            <p:cNvSpPr>
              <a:spLocks noChangeArrowheads="1"/>
            </p:cNvSpPr>
            <p:nvPr/>
          </p:nvSpPr>
          <p:spPr bwMode="auto">
            <a:xfrm>
              <a:off x="4857" y="1296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3" name="Oval 5"/>
            <p:cNvSpPr>
              <a:spLocks noChangeArrowheads="1"/>
            </p:cNvSpPr>
            <p:nvPr/>
          </p:nvSpPr>
          <p:spPr bwMode="auto">
            <a:xfrm>
              <a:off x="4857" y="1782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4" name="Oval 6"/>
            <p:cNvSpPr>
              <a:spLocks noChangeArrowheads="1"/>
            </p:cNvSpPr>
            <p:nvPr/>
          </p:nvSpPr>
          <p:spPr bwMode="auto">
            <a:xfrm>
              <a:off x="4188" y="1782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5" name="AutoShape 7"/>
            <p:cNvSpPr>
              <a:spLocks noChangeArrowheads="1"/>
            </p:cNvSpPr>
            <p:nvPr/>
          </p:nvSpPr>
          <p:spPr bwMode="auto">
            <a:xfrm>
              <a:off x="4560" y="1823"/>
              <a:ext cx="162" cy="122"/>
            </a:xfrm>
            <a:prstGeom prst="rightArrow">
              <a:avLst>
                <a:gd name="adj1" fmla="val 50000"/>
                <a:gd name="adj2" fmla="val 3319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6" name="Oval 8"/>
            <p:cNvSpPr>
              <a:spLocks noChangeArrowheads="1"/>
            </p:cNvSpPr>
            <p:nvPr/>
          </p:nvSpPr>
          <p:spPr bwMode="auto">
            <a:xfrm>
              <a:off x="4857" y="2593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7" name="Oval 9"/>
            <p:cNvSpPr>
              <a:spLocks noChangeArrowheads="1"/>
            </p:cNvSpPr>
            <p:nvPr/>
          </p:nvSpPr>
          <p:spPr bwMode="auto">
            <a:xfrm>
              <a:off x="4188" y="2593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8" name="AutoShape 10"/>
            <p:cNvSpPr>
              <a:spLocks noChangeArrowheads="1"/>
            </p:cNvSpPr>
            <p:nvPr/>
          </p:nvSpPr>
          <p:spPr bwMode="auto">
            <a:xfrm>
              <a:off x="4560" y="2634"/>
              <a:ext cx="162" cy="121"/>
            </a:xfrm>
            <a:prstGeom prst="rightArrow">
              <a:avLst>
                <a:gd name="adj1" fmla="val 50000"/>
                <a:gd name="adj2" fmla="val 334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9" name="Oval 11"/>
            <p:cNvSpPr>
              <a:spLocks noChangeArrowheads="1"/>
            </p:cNvSpPr>
            <p:nvPr/>
          </p:nvSpPr>
          <p:spPr bwMode="auto">
            <a:xfrm>
              <a:off x="4188" y="2877"/>
              <a:ext cx="202" cy="20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0" name="Oval 12"/>
            <p:cNvSpPr>
              <a:spLocks noChangeArrowheads="1"/>
            </p:cNvSpPr>
            <p:nvPr/>
          </p:nvSpPr>
          <p:spPr bwMode="auto">
            <a:xfrm>
              <a:off x="4188" y="2309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1" name="AutoShape 13"/>
            <p:cNvSpPr>
              <a:spLocks/>
            </p:cNvSpPr>
            <p:nvPr/>
          </p:nvSpPr>
          <p:spPr bwMode="auto">
            <a:xfrm>
              <a:off x="4350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2" name="AutoShape 14"/>
            <p:cNvSpPr>
              <a:spLocks/>
            </p:cNvSpPr>
            <p:nvPr/>
          </p:nvSpPr>
          <p:spPr bwMode="auto">
            <a:xfrm flipH="1">
              <a:off x="4066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1" name="Group 36"/>
          <p:cNvGrpSpPr>
            <a:grpSpLocks/>
          </p:cNvGrpSpPr>
          <p:nvPr/>
        </p:nvGrpSpPr>
        <p:grpSpPr bwMode="auto">
          <a:xfrm>
            <a:off x="9144000" y="5371980"/>
            <a:ext cx="2133600" cy="1040487"/>
            <a:chOff x="2640" y="3264"/>
            <a:chExt cx="1968" cy="959"/>
          </a:xfrm>
        </p:grpSpPr>
        <p:grpSp>
          <p:nvGrpSpPr>
            <p:cNvPr id="14343" name="Group 17"/>
            <p:cNvGrpSpPr>
              <a:grpSpLocks/>
            </p:cNvGrpSpPr>
            <p:nvPr/>
          </p:nvGrpSpPr>
          <p:grpSpPr bwMode="auto">
            <a:xfrm>
              <a:off x="2640" y="3264"/>
              <a:ext cx="1968" cy="959"/>
              <a:chOff x="3552" y="1056"/>
              <a:chExt cx="2016" cy="1056"/>
            </a:xfrm>
          </p:grpSpPr>
          <p:grpSp>
            <p:nvGrpSpPr>
              <p:cNvPr id="14350" name="Group 18"/>
              <p:cNvGrpSpPr>
                <a:grpSpLocks/>
              </p:cNvGrpSpPr>
              <p:nvPr/>
            </p:nvGrpSpPr>
            <p:grpSpPr bwMode="auto">
              <a:xfrm>
                <a:off x="4176" y="1056"/>
                <a:ext cx="768" cy="384"/>
                <a:chOff x="2448" y="2736"/>
                <a:chExt cx="768" cy="384"/>
              </a:xfrm>
            </p:grpSpPr>
            <p:sp>
              <p:nvSpPr>
                <p:cNvPr id="14360" name="Oval 19"/>
                <p:cNvSpPr>
                  <a:spLocks noChangeArrowheads="1"/>
                </p:cNvSpPr>
                <p:nvPr/>
              </p:nvSpPr>
              <p:spPr bwMode="auto">
                <a:xfrm>
                  <a:off x="2448" y="2736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6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748" y="2740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1" name="Group 21"/>
              <p:cNvGrpSpPr>
                <a:grpSpLocks/>
              </p:cNvGrpSpPr>
              <p:nvPr/>
            </p:nvGrpSpPr>
            <p:grpSpPr bwMode="auto">
              <a:xfrm>
                <a:off x="4800" y="1728"/>
                <a:ext cx="768" cy="384"/>
                <a:chOff x="3072" y="3408"/>
                <a:chExt cx="768" cy="384"/>
              </a:xfrm>
            </p:grpSpPr>
            <p:sp>
              <p:nvSpPr>
                <p:cNvPr id="14358" name="Oval 22"/>
                <p:cNvSpPr>
                  <a:spLocks noChangeArrowheads="1"/>
                </p:cNvSpPr>
                <p:nvPr/>
              </p:nvSpPr>
              <p:spPr bwMode="auto">
                <a:xfrm>
                  <a:off x="3072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9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372" y="3414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2" name="Group 24"/>
              <p:cNvGrpSpPr>
                <a:grpSpLocks/>
              </p:cNvGrpSpPr>
              <p:nvPr/>
            </p:nvGrpSpPr>
            <p:grpSpPr bwMode="auto">
              <a:xfrm>
                <a:off x="3552" y="1728"/>
                <a:ext cx="768" cy="384"/>
                <a:chOff x="1824" y="3408"/>
                <a:chExt cx="768" cy="384"/>
              </a:xfrm>
            </p:grpSpPr>
            <p:sp>
              <p:nvSpPr>
                <p:cNvPr id="14356" name="Oval 25"/>
                <p:cNvSpPr>
                  <a:spLocks noChangeArrowheads="1"/>
                </p:cNvSpPr>
                <p:nvPr/>
              </p:nvSpPr>
              <p:spPr bwMode="auto">
                <a:xfrm>
                  <a:off x="1824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124" y="3413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4353" name="Line 27"/>
              <p:cNvSpPr>
                <a:spLocks noChangeShapeType="1"/>
              </p:cNvSpPr>
              <p:nvPr/>
            </p:nvSpPr>
            <p:spPr bwMode="auto">
              <a:xfrm flipH="1">
                <a:off x="3983" y="1440"/>
                <a:ext cx="57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4" name="Line 28"/>
              <p:cNvSpPr>
                <a:spLocks noChangeShapeType="1"/>
              </p:cNvSpPr>
              <p:nvPr/>
            </p:nvSpPr>
            <p:spPr bwMode="auto">
              <a:xfrm>
                <a:off x="4560" y="1440"/>
                <a:ext cx="52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5" name="Line 29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480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44" name="Rectangle 30"/>
            <p:cNvSpPr>
              <a:spLocks noChangeArrowheads="1"/>
            </p:cNvSpPr>
            <p:nvPr/>
          </p:nvSpPr>
          <p:spPr bwMode="auto">
            <a:xfrm>
              <a:off x="2736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5" name="Rectangle 31"/>
            <p:cNvSpPr>
              <a:spLocks noChangeArrowheads="1"/>
            </p:cNvSpPr>
            <p:nvPr/>
          </p:nvSpPr>
          <p:spPr bwMode="auto">
            <a:xfrm>
              <a:off x="3984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6" name="Rectangle 32"/>
            <p:cNvSpPr>
              <a:spLocks noChangeArrowheads="1"/>
            </p:cNvSpPr>
            <p:nvPr/>
          </p:nvSpPr>
          <p:spPr bwMode="auto">
            <a:xfrm>
              <a:off x="3360" y="3360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7" name="Rectangle 33"/>
            <p:cNvSpPr>
              <a:spLocks noChangeArrowheads="1"/>
            </p:cNvSpPr>
            <p:nvPr/>
          </p:nvSpPr>
          <p:spPr bwMode="auto">
            <a:xfrm>
              <a:off x="3744" y="3360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Rectangle 34"/>
            <p:cNvSpPr>
              <a:spLocks noChangeArrowheads="1"/>
            </p:cNvSpPr>
            <p:nvPr/>
          </p:nvSpPr>
          <p:spPr bwMode="auto">
            <a:xfrm>
              <a:off x="3120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Rectangle 35"/>
            <p:cNvSpPr>
              <a:spLocks noChangeArrowheads="1"/>
            </p:cNvSpPr>
            <p:nvPr/>
          </p:nvSpPr>
          <p:spPr bwMode="auto">
            <a:xfrm>
              <a:off x="4368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323640" y="4040188"/>
            <a:ext cx="75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15100" y="6477000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is 2-consistent, but not 3-consistent.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323640" y="2729190"/>
            <a:ext cx="75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318931" y="1957665"/>
            <a:ext cx="75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Strong K-Consistency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114808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Strong k-consistency: also k-1, k-2, … 1 consistent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Claim: strong n-consistency means we can solve without backtracking!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Why?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Choose any assignment to any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 new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By 2-consistency, there is a choice consistent with the first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 new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By 3-consistency, there is a choice consistent with the first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…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Lots of middle ground between arc consistency (a.k.a. 2-consistency) and n-consistency!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Example, k = 3 (path consistency) helps avoid situations like that to the right.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Won’t discuss algorithms for k &gt; 2. If you’re curious see </a:t>
            </a:r>
            <a:r>
              <a:rPr lang="en-US" sz="2000" dirty="0">
                <a:hlinkClick r:id="rId3"/>
              </a:rPr>
              <a:t>this link</a:t>
            </a:r>
            <a:r>
              <a:rPr lang="en-US" sz="2000" dirty="0"/>
              <a:t>.</a:t>
            </a:r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8991600" y="5605922"/>
            <a:ext cx="2133600" cy="1040487"/>
            <a:chOff x="2640" y="3264"/>
            <a:chExt cx="1968" cy="959"/>
          </a:xfrm>
        </p:grpSpPr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2640" y="3264"/>
              <a:ext cx="1968" cy="959"/>
              <a:chOff x="3552" y="1056"/>
              <a:chExt cx="2016" cy="1056"/>
            </a:xfrm>
          </p:grpSpPr>
          <p:grpSp>
            <p:nvGrpSpPr>
              <p:cNvPr id="12" name="Group 18"/>
              <p:cNvGrpSpPr>
                <a:grpSpLocks/>
              </p:cNvGrpSpPr>
              <p:nvPr/>
            </p:nvGrpSpPr>
            <p:grpSpPr bwMode="auto">
              <a:xfrm>
                <a:off x="4176" y="1056"/>
                <a:ext cx="768" cy="384"/>
                <a:chOff x="2448" y="2736"/>
                <a:chExt cx="768" cy="384"/>
              </a:xfrm>
            </p:grpSpPr>
            <p:sp>
              <p:nvSpPr>
                <p:cNvPr id="22" name="Oval 19"/>
                <p:cNvSpPr>
                  <a:spLocks noChangeArrowheads="1"/>
                </p:cNvSpPr>
                <p:nvPr/>
              </p:nvSpPr>
              <p:spPr bwMode="auto">
                <a:xfrm>
                  <a:off x="2448" y="2736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748" y="2740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3" name="Group 21"/>
              <p:cNvGrpSpPr>
                <a:grpSpLocks/>
              </p:cNvGrpSpPr>
              <p:nvPr/>
            </p:nvGrpSpPr>
            <p:grpSpPr bwMode="auto">
              <a:xfrm>
                <a:off x="4800" y="1728"/>
                <a:ext cx="768" cy="384"/>
                <a:chOff x="3072" y="3408"/>
                <a:chExt cx="768" cy="384"/>
              </a:xfrm>
            </p:grpSpPr>
            <p:sp>
              <p:nvSpPr>
                <p:cNvPr id="20" name="Oval 22"/>
                <p:cNvSpPr>
                  <a:spLocks noChangeArrowheads="1"/>
                </p:cNvSpPr>
                <p:nvPr/>
              </p:nvSpPr>
              <p:spPr bwMode="auto">
                <a:xfrm>
                  <a:off x="3072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372" y="3414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" name="Group 24"/>
              <p:cNvGrpSpPr>
                <a:grpSpLocks/>
              </p:cNvGrpSpPr>
              <p:nvPr/>
            </p:nvGrpSpPr>
            <p:grpSpPr bwMode="auto">
              <a:xfrm>
                <a:off x="3552" y="1728"/>
                <a:ext cx="768" cy="384"/>
                <a:chOff x="1824" y="3408"/>
                <a:chExt cx="768" cy="384"/>
              </a:xfrm>
            </p:grpSpPr>
            <p:sp>
              <p:nvSpPr>
                <p:cNvPr id="18" name="Oval 25"/>
                <p:cNvSpPr>
                  <a:spLocks noChangeArrowheads="1"/>
                </p:cNvSpPr>
                <p:nvPr/>
              </p:nvSpPr>
              <p:spPr bwMode="auto">
                <a:xfrm>
                  <a:off x="1824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124" y="3413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5" name="Line 27"/>
              <p:cNvSpPr>
                <a:spLocks noChangeShapeType="1"/>
              </p:cNvSpPr>
              <p:nvPr/>
            </p:nvSpPr>
            <p:spPr bwMode="auto">
              <a:xfrm flipH="1">
                <a:off x="3983" y="1440"/>
                <a:ext cx="57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28"/>
              <p:cNvSpPr>
                <a:spLocks noChangeShapeType="1"/>
              </p:cNvSpPr>
              <p:nvPr/>
            </p:nvSpPr>
            <p:spPr bwMode="auto">
              <a:xfrm>
                <a:off x="4560" y="1440"/>
                <a:ext cx="52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29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480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Rectangle 30"/>
            <p:cNvSpPr>
              <a:spLocks noChangeArrowheads="1"/>
            </p:cNvSpPr>
            <p:nvPr/>
          </p:nvSpPr>
          <p:spPr bwMode="auto">
            <a:xfrm>
              <a:off x="2736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31"/>
            <p:cNvSpPr>
              <a:spLocks noChangeArrowheads="1"/>
            </p:cNvSpPr>
            <p:nvPr/>
          </p:nvSpPr>
          <p:spPr bwMode="auto">
            <a:xfrm>
              <a:off x="3984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32"/>
            <p:cNvSpPr>
              <a:spLocks noChangeArrowheads="1"/>
            </p:cNvSpPr>
            <p:nvPr/>
          </p:nvSpPr>
          <p:spPr bwMode="auto">
            <a:xfrm>
              <a:off x="3360" y="3360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33"/>
            <p:cNvSpPr>
              <a:spLocks noChangeArrowheads="1"/>
            </p:cNvSpPr>
            <p:nvPr/>
          </p:nvSpPr>
          <p:spPr bwMode="auto">
            <a:xfrm>
              <a:off x="3744" y="3360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34"/>
            <p:cNvSpPr>
              <a:spLocks noChangeArrowheads="1"/>
            </p:cNvSpPr>
            <p:nvPr/>
          </p:nvSpPr>
          <p:spPr bwMode="auto">
            <a:xfrm>
              <a:off x="3120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35"/>
            <p:cNvSpPr>
              <a:spLocks noChangeArrowheads="1"/>
            </p:cNvSpPr>
            <p:nvPr/>
          </p:nvSpPr>
          <p:spPr bwMode="auto">
            <a:xfrm>
              <a:off x="4368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Improving CSP-Backtracking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1" y="1646237"/>
            <a:ext cx="7689022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800" dirty="0"/>
              <a:t>General-purpose ideas give huge gains in speed</a:t>
            </a:r>
            <a:endParaRPr lang="en-US" sz="2400" dirty="0"/>
          </a:p>
          <a:p>
            <a:pPr eaLnBrk="1" hangingPunct="1"/>
            <a:r>
              <a:rPr lang="en-US" sz="2800" dirty="0"/>
              <a:t>Ordering: Can we pick better orderings?</a:t>
            </a:r>
          </a:p>
          <a:p>
            <a:pPr lvl="1" eaLnBrk="1" hangingPunct="1"/>
            <a:r>
              <a:rPr lang="en-US" sz="2000" dirty="0"/>
              <a:t>Yes! Can use most constrained </a:t>
            </a:r>
            <a:r>
              <a:rPr lang="en-US" sz="2000" b="1" dirty="0"/>
              <a:t>variable</a:t>
            </a:r>
            <a:r>
              <a:rPr lang="en-US" sz="2000" dirty="0"/>
              <a:t> (MCV) and least constraining </a:t>
            </a:r>
            <a:r>
              <a:rPr lang="en-US" sz="2000" b="1" dirty="0"/>
              <a:t>value</a:t>
            </a:r>
            <a:r>
              <a:rPr lang="en-US" sz="2000" dirty="0"/>
              <a:t> (LCV).</a:t>
            </a:r>
          </a:p>
          <a:p>
            <a:pPr eaLnBrk="1" hangingPunct="1"/>
            <a:r>
              <a:rPr lang="en-US" sz="2800" dirty="0"/>
              <a:t>Filtering: Can we detect inevitable failure early?</a:t>
            </a:r>
          </a:p>
          <a:p>
            <a:pPr lvl="1"/>
            <a:r>
              <a:rPr lang="en-US" sz="2000" dirty="0"/>
              <a:t>Yes! Use forward checking, </a:t>
            </a:r>
            <a:r>
              <a:rPr lang="en-US" sz="2000" b="1" dirty="0"/>
              <a:t>arc consistency</a:t>
            </a:r>
            <a:r>
              <a:rPr lang="en-US" sz="2000" dirty="0"/>
              <a:t>, or K-consistency.</a:t>
            </a:r>
          </a:p>
          <a:p>
            <a:pPr lvl="1"/>
            <a:r>
              <a:rPr lang="en-US" sz="2000" dirty="0"/>
              <a:t>K-consistency &gt; </a:t>
            </a:r>
            <a:r>
              <a:rPr lang="en-US" sz="2000" b="1" dirty="0"/>
              <a:t>arc consistency</a:t>
            </a:r>
            <a:r>
              <a:rPr lang="en-US" sz="2000" dirty="0"/>
              <a:t> &gt; forward checking in both cost and quality of filtering (assuming k &gt; 2).</a:t>
            </a:r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marL="0" indent="0" eaLnBrk="1" hangingPunct="1">
              <a:buNone/>
            </a:pPr>
            <a:endParaRPr lang="en-US" sz="2800" dirty="0"/>
          </a:p>
          <a:p>
            <a:pPr marL="0" indent="0" eaLnBrk="1" hangingPunct="1">
              <a:buNone/>
            </a:pPr>
            <a:r>
              <a:rPr lang="en-US" sz="2800" dirty="0"/>
              <a:t>Note: Overall problem is still NP-hard.</a:t>
            </a:r>
          </a:p>
          <a:p>
            <a:pPr lvl="1" eaLnBrk="1" hangingPunct="1"/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8231312" y="5048648"/>
            <a:ext cx="4038600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1         2        3         4                   5  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80192" y="4402551"/>
            <a:ext cx="265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6         7        8        9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44581" y="3092111"/>
            <a:ext cx="44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816431" y="3745781"/>
            <a:ext cx="126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12       13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52271" y="3762499"/>
            <a:ext cx="126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10       11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4802" y="1643021"/>
            <a:ext cx="3925863" cy="1884267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0022" y="3965201"/>
            <a:ext cx="3660484" cy="2051798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360452" y="2056611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0226" y="4841557"/>
            <a:ext cx="381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0452" y="3231222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081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5634" y="1222436"/>
            <a:ext cx="6469334" cy="54588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Problem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199" y="1600200"/>
                <a:ext cx="7391401" cy="4876800"/>
              </a:xfrm>
            </p:spPr>
            <p:txBody>
              <a:bodyPr/>
              <a:lstStyle/>
              <a:p>
                <a:pPr eaLnBrk="1" hangingPunct="1">
                  <a:lnSpc>
                    <a:spcPct val="80000"/>
                  </a:lnSpc>
                </a:pPr>
                <a:r>
                  <a:rPr lang="en-US" sz="2400" dirty="0"/>
                  <a:t>Extreme case: independent </a:t>
                </a:r>
                <a:r>
                  <a:rPr lang="en-US" sz="2400" dirty="0" err="1"/>
                  <a:t>subproblems</a:t>
                </a:r>
                <a:endParaRPr lang="en-US" sz="2400" dirty="0"/>
              </a:p>
              <a:p>
                <a:pPr lvl="1">
                  <a:lnSpc>
                    <a:spcPct val="80000"/>
                  </a:lnSpc>
                </a:pPr>
                <a:r>
                  <a:rPr lang="en-US" sz="2000" dirty="0"/>
                  <a:t>Example: Tasmania and mainland do not interact</a:t>
                </a:r>
                <a:endParaRPr lang="en-US" sz="2400" dirty="0"/>
              </a:p>
              <a:p>
                <a:pPr>
                  <a:lnSpc>
                    <a:spcPct val="80000"/>
                  </a:lnSpc>
                </a:pPr>
                <a:endParaRPr lang="en-US" sz="2400" dirty="0"/>
              </a:p>
              <a:p>
                <a:pPr>
                  <a:lnSpc>
                    <a:spcPct val="80000"/>
                  </a:lnSpc>
                </a:pPr>
                <a:r>
                  <a:rPr lang="en-US" sz="2400" dirty="0"/>
                  <a:t>Independent </a:t>
                </a:r>
                <a:r>
                  <a:rPr lang="en-US" sz="2400" dirty="0" err="1"/>
                  <a:t>subproblems</a:t>
                </a:r>
                <a:r>
                  <a:rPr lang="en-US" sz="2400" dirty="0"/>
                  <a:t> are identifiable as connected components of constraint graph</a:t>
                </a:r>
              </a:p>
              <a:p>
                <a:pPr eaLnBrk="1" hangingPunct="1">
                  <a:lnSpc>
                    <a:spcPct val="80000"/>
                  </a:lnSpc>
                </a:pPr>
                <a:endParaRPr lang="en-US" sz="2400" dirty="0"/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2400" dirty="0"/>
                  <a:t>Suppose a graph of n variables can be broken into n/c </a:t>
                </a:r>
                <a:r>
                  <a:rPr lang="en-US" sz="2400" dirty="0" err="1"/>
                  <a:t>subproblems</a:t>
                </a:r>
                <a:r>
                  <a:rPr lang="en-US" sz="2400" dirty="0"/>
                  <a:t> of only c variables:</a:t>
                </a:r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sz="2000" dirty="0"/>
                  <a:t>Worst-case solution cost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, linear in n</a:t>
                </a:r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sz="2000" dirty="0"/>
                  <a:t>E.g., n = 80 variables, d = 2, c = 20, broken into 4 </a:t>
                </a:r>
                <a:r>
                  <a:rPr lang="en-US" sz="2000" dirty="0" err="1"/>
                  <a:t>subproblems</a:t>
                </a:r>
                <a:endParaRPr lang="en-US" sz="2000" dirty="0"/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sz="2000" dirty="0"/>
                  <a:t>2</a:t>
                </a:r>
                <a:r>
                  <a:rPr lang="en-US" sz="2000" baseline="30000" dirty="0"/>
                  <a:t>80</a:t>
                </a:r>
                <a:r>
                  <a:rPr lang="en-US" sz="2000" dirty="0"/>
                  <a:t> = 4 billion years at 10 million nodes/sec</a:t>
                </a:r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sz="2000" dirty="0"/>
                  <a:t>(4)(2</a:t>
                </a:r>
                <a:r>
                  <a:rPr lang="en-US" sz="2000" baseline="30000" dirty="0"/>
                  <a:t>20</a:t>
                </a:r>
                <a:r>
                  <a:rPr lang="en-US" sz="2000" dirty="0"/>
                  <a:t>) = 0.4 seconds at 10 million nodes/sec</a:t>
                </a:r>
              </a:p>
              <a:p>
                <a:pPr eaLnBrk="1" hangingPunct="1">
                  <a:lnSpc>
                    <a:spcPct val="8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163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00200"/>
                <a:ext cx="7391401" cy="4876800"/>
              </a:xfrm>
              <a:blipFill>
                <a:blip r:embed="rId2"/>
                <a:stretch>
                  <a:fillRect l="-1154" t="-2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1" y="1476377"/>
            <a:ext cx="3614739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Tree-Structured CSPs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11328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Theorem: if the constraint graph has no loops, the CSP can be solved in O(n d</a:t>
            </a:r>
            <a:r>
              <a:rPr lang="en-US" sz="2400" baseline="30000" dirty="0"/>
              <a:t>2</a:t>
            </a:r>
            <a:r>
              <a:rPr lang="en-US" sz="2400" dirty="0"/>
              <a:t>)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Compare to general CSPs, where worst-case time is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This property also applies to probabilistic reasoning (later): an example of the relation between syntactic restrictions and the complexity of reasoning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1371600"/>
            <a:ext cx="4419600" cy="254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3390" y="2897165"/>
            <a:ext cx="2849180" cy="3209971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4191000" y="2286000"/>
            <a:ext cx="35052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Tree-Structured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9728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Algorithm for tree-structured CSPs: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Order: Choose a root variable, order variables so that parents precede children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Remove backward: For </a:t>
            </a:r>
            <a:r>
              <a:rPr lang="en-US" sz="2400" dirty="0" err="1"/>
              <a:t>i</a:t>
            </a:r>
            <a:r>
              <a:rPr lang="en-US" sz="2400" dirty="0"/>
              <a:t> = n : 2, apply </a:t>
            </a:r>
            <a:r>
              <a:rPr lang="en-US" sz="2400" dirty="0" err="1"/>
              <a:t>RemoveInconsistent</a:t>
            </a:r>
            <a:r>
              <a:rPr lang="en-US" sz="2400" dirty="0"/>
              <a:t>(Parent(X</a:t>
            </a:r>
            <a:r>
              <a:rPr lang="en-US" sz="2400" baseline="-25000" dirty="0"/>
              <a:t>i</a:t>
            </a:r>
            <a:r>
              <a:rPr lang="en-US" sz="2400" dirty="0"/>
              <a:t>),X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Assign forward: For </a:t>
            </a:r>
            <a:r>
              <a:rPr lang="en-US" sz="2400" dirty="0" err="1"/>
              <a:t>i</a:t>
            </a:r>
            <a:r>
              <a:rPr lang="en-US" sz="2400" dirty="0"/>
              <a:t> = 1 : n, assign X</a:t>
            </a:r>
            <a:r>
              <a:rPr lang="en-US" sz="2400" baseline="-25000" dirty="0"/>
              <a:t>i</a:t>
            </a:r>
            <a:r>
              <a:rPr lang="en-US" sz="2400" dirty="0"/>
              <a:t> consistently with Parent(X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Runtime: O(n d</a:t>
            </a:r>
            <a:r>
              <a:rPr lang="en-US" sz="2800" baseline="30000" dirty="0"/>
              <a:t>2</a:t>
            </a:r>
            <a:r>
              <a:rPr lang="en-US" sz="2800" dirty="0"/>
              <a:t>)  (why?)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5013" y="2286000"/>
            <a:ext cx="5386388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1" y="2473325"/>
            <a:ext cx="2544763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1198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5" name="Rectangle 10"/>
          <p:cNvSpPr>
            <a:spLocks noChangeArrowheads="1"/>
          </p:cNvSpPr>
          <p:nvPr/>
        </p:nvSpPr>
        <p:spPr bwMode="auto">
          <a:xfrm>
            <a:off x="70342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6" name="Rectangle 11"/>
          <p:cNvSpPr>
            <a:spLocks noChangeArrowheads="1"/>
          </p:cNvSpPr>
          <p:nvPr/>
        </p:nvSpPr>
        <p:spPr bwMode="auto">
          <a:xfrm>
            <a:off x="70342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7" name="Rectangle 13"/>
          <p:cNvSpPr>
            <a:spLocks noChangeArrowheads="1"/>
          </p:cNvSpPr>
          <p:nvPr/>
        </p:nvSpPr>
        <p:spPr bwMode="auto">
          <a:xfrm>
            <a:off x="79486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8" name="Rectangle 15"/>
          <p:cNvSpPr>
            <a:spLocks noChangeArrowheads="1"/>
          </p:cNvSpPr>
          <p:nvPr/>
        </p:nvSpPr>
        <p:spPr bwMode="auto">
          <a:xfrm>
            <a:off x="88630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9" name="Rectangle 16"/>
          <p:cNvSpPr>
            <a:spLocks noChangeArrowheads="1"/>
          </p:cNvSpPr>
          <p:nvPr/>
        </p:nvSpPr>
        <p:spPr bwMode="auto">
          <a:xfrm>
            <a:off x="88630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0" name="Rectangle 17"/>
          <p:cNvSpPr>
            <a:spLocks noChangeArrowheads="1"/>
          </p:cNvSpPr>
          <p:nvPr/>
        </p:nvSpPr>
        <p:spPr bwMode="auto">
          <a:xfrm>
            <a:off x="88630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1" name="Rectangle 19"/>
          <p:cNvSpPr>
            <a:spLocks noChangeArrowheads="1"/>
          </p:cNvSpPr>
          <p:nvPr/>
        </p:nvSpPr>
        <p:spPr bwMode="auto">
          <a:xfrm>
            <a:off x="97774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2" name="Rectangle 20"/>
          <p:cNvSpPr>
            <a:spLocks noChangeArrowheads="1"/>
          </p:cNvSpPr>
          <p:nvPr/>
        </p:nvSpPr>
        <p:spPr bwMode="auto">
          <a:xfrm>
            <a:off x="97774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3" name="Rectangle 23"/>
          <p:cNvSpPr>
            <a:spLocks noChangeArrowheads="1"/>
          </p:cNvSpPr>
          <p:nvPr/>
        </p:nvSpPr>
        <p:spPr bwMode="auto">
          <a:xfrm>
            <a:off x="10691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4" name="Rectangle 24"/>
          <p:cNvSpPr>
            <a:spLocks noChangeArrowheads="1"/>
          </p:cNvSpPr>
          <p:nvPr/>
        </p:nvSpPr>
        <p:spPr bwMode="auto">
          <a:xfrm>
            <a:off x="6119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1173163" y="3022599"/>
            <a:ext cx="2209800" cy="1004888"/>
            <a:chOff x="6553200" y="1981200"/>
            <a:chExt cx="2209800" cy="1004637"/>
          </a:xfrm>
        </p:grpSpPr>
        <p:sp>
          <p:nvSpPr>
            <p:cNvPr id="18451" name="Rectangle 6"/>
            <p:cNvSpPr>
              <a:spLocks noChangeArrowheads="1"/>
            </p:cNvSpPr>
            <p:nvPr/>
          </p:nvSpPr>
          <p:spPr bwMode="auto">
            <a:xfrm>
              <a:off x="6553200" y="1981200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2" name="Rectangle 24"/>
            <p:cNvSpPr>
              <a:spLocks noChangeArrowheads="1"/>
            </p:cNvSpPr>
            <p:nvPr/>
          </p:nvSpPr>
          <p:spPr bwMode="auto">
            <a:xfrm>
              <a:off x="6643437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3" name="Rectangle 10"/>
            <p:cNvSpPr>
              <a:spLocks noChangeArrowheads="1"/>
            </p:cNvSpPr>
            <p:nvPr/>
          </p:nvSpPr>
          <p:spPr bwMode="auto">
            <a:xfrm>
              <a:off x="8672763" y="19812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4" name="Rectangle 11"/>
            <p:cNvSpPr>
              <a:spLocks noChangeArrowheads="1"/>
            </p:cNvSpPr>
            <p:nvPr/>
          </p:nvSpPr>
          <p:spPr bwMode="auto">
            <a:xfrm>
              <a:off x="8582526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5" name="Rectangle 13"/>
            <p:cNvSpPr>
              <a:spLocks noChangeArrowheads="1"/>
            </p:cNvSpPr>
            <p:nvPr/>
          </p:nvSpPr>
          <p:spPr bwMode="auto">
            <a:xfrm>
              <a:off x="6553200" y="28956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6" name="Rectangle 15"/>
            <p:cNvSpPr>
              <a:spLocks noChangeArrowheads="1"/>
            </p:cNvSpPr>
            <p:nvPr/>
          </p:nvSpPr>
          <p:spPr bwMode="auto">
            <a:xfrm>
              <a:off x="7882690" y="2424363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7" name="Rectangle 16"/>
            <p:cNvSpPr>
              <a:spLocks noChangeArrowheads="1"/>
            </p:cNvSpPr>
            <p:nvPr/>
          </p:nvSpPr>
          <p:spPr bwMode="auto">
            <a:xfrm>
              <a:off x="7972927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8" name="Rectangle 17"/>
            <p:cNvSpPr>
              <a:spLocks noChangeArrowheads="1"/>
            </p:cNvSpPr>
            <p:nvPr/>
          </p:nvSpPr>
          <p:spPr bwMode="auto">
            <a:xfrm>
              <a:off x="8063163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9" name="Rectangle 19"/>
            <p:cNvSpPr>
              <a:spLocks noChangeArrowheads="1"/>
            </p:cNvSpPr>
            <p:nvPr/>
          </p:nvSpPr>
          <p:spPr bwMode="auto">
            <a:xfrm>
              <a:off x="7148763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0" name="Rectangle 20"/>
            <p:cNvSpPr>
              <a:spLocks noChangeArrowheads="1"/>
            </p:cNvSpPr>
            <p:nvPr/>
          </p:nvSpPr>
          <p:spPr bwMode="auto">
            <a:xfrm>
              <a:off x="7239000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1" name="Rectangle 23"/>
            <p:cNvSpPr>
              <a:spLocks noChangeArrowheads="1"/>
            </p:cNvSpPr>
            <p:nvPr/>
          </p:nvSpPr>
          <p:spPr bwMode="auto">
            <a:xfrm>
              <a:off x="8610600" y="28956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83164" y="5410201"/>
            <a:ext cx="3172946" cy="1326098"/>
          </a:xfrm>
          <a:prstGeom prst="rect">
            <a:avLst/>
          </a:prstGeom>
          <a:noFill/>
        </p:spPr>
      </p:pic>
      <p:sp>
        <p:nvSpPr>
          <p:cNvPr id="31" name="Right Arrow 30"/>
          <p:cNvSpPr/>
          <p:nvPr/>
        </p:nvSpPr>
        <p:spPr>
          <a:xfrm>
            <a:off x="4191000" y="2778124"/>
            <a:ext cx="990600" cy="1066800"/>
          </a:xfrm>
          <a:prstGeom prst="rightArrow">
            <a:avLst/>
          </a:prstGeom>
          <a:solidFill>
            <a:srgbClr val="6699FF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2534" grpId="0" animBg="1"/>
      <p:bldP spid="22535" grpId="0" animBg="1"/>
      <p:bldP spid="22536" grpId="0" animBg="1"/>
      <p:bldP spid="22537" grpId="0" animBg="1"/>
      <p:bldP spid="22538" grpId="0" animBg="1"/>
      <p:bldP spid="22539" grpId="0" animBg="1"/>
      <p:bldP spid="22540" grpId="0" animBg="1"/>
      <p:bldP spid="22541" grpId="0" animBg="1"/>
      <p:bldP spid="22542" grpId="0" animBg="1"/>
      <p:bldP spid="22543" grpId="0" animBg="1"/>
      <p:bldP spid="22544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4355" y="1068202"/>
            <a:ext cx="6084208" cy="56366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21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Constraint Satisfaction Problems II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6" tIns="45718" rIns="91406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2057400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Adam </a:t>
            </a:r>
            <a:r>
              <a:rPr lang="en-US" sz="2400" dirty="0" err="1">
                <a:latin typeface="Calibri"/>
                <a:cs typeface="Calibri"/>
              </a:rPr>
              <a:t>Janin</a:t>
            </a:r>
            <a:r>
              <a:rPr lang="en-US" sz="2400" dirty="0">
                <a:latin typeface="Calibri"/>
                <a:cs typeface="Calibri"/>
              </a:rPr>
              <a:t> and Josh Hug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</p:txBody>
      </p:sp>
      <p:sp>
        <p:nvSpPr>
          <p:cNvPr id="2" name="Rectangle 1"/>
          <p:cNvSpPr/>
          <p:nvPr/>
        </p:nvSpPr>
        <p:spPr>
          <a:xfrm>
            <a:off x="88181" y="6553200"/>
            <a:ext cx="12039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Klein,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r>
              <a:rPr lang="en-US" sz="1400" dirty="0">
                <a:latin typeface="Calibri"/>
                <a:cs typeface="Calibri"/>
              </a:rPr>
              <a:t>, and Josh Hug for CS188 Intro to AI at UC Berkeley.  All CS188 materials available at http://ai.berkeley.edu.]</a:t>
            </a:r>
          </a:p>
        </p:txBody>
      </p:sp>
    </p:spTree>
    <p:extLst>
      <p:ext uri="{BB962C8B-B14F-4D97-AF65-F5344CB8AC3E}">
        <p14:creationId xmlns:p14="http://schemas.microsoft.com/office/powerpoint/2010/main" val="1026508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Tree-Structured CSPs (Tricky Slide. Revisit Later!)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1582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Claim 1: After backward pass, all parent-to-child arcs are 2-consistent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Each X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Y was made 2-consistent at one point and Y’s domain could not have been reduced thereafter (because Y’s children were processed before Y)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Claim 2: If parent-to-child arcs are consistent, forward assignment will not backtrack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Induction on position, e.g. A-&gt;B 2-consistent means </a:t>
            </a:r>
            <a:r>
              <a:rPr lang="en-US" sz="2400" b="1" dirty="0"/>
              <a:t>any</a:t>
            </a:r>
            <a:r>
              <a:rPr lang="en-US" sz="2400" dirty="0"/>
              <a:t> choice for A is safe for B.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doesn’t this algorithm work with cycles in the constraint graph?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Arc-consistency doesn’t guarantee safety for multiple parents! Induction on position fails.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Note: we’ll see this basic idea again with </a:t>
            </a:r>
            <a:r>
              <a:rPr lang="en-US" sz="2400" dirty="0" err="1"/>
              <a:t>Bayes</a:t>
            </a:r>
            <a:r>
              <a:rPr lang="en-US" sz="2400" dirty="0"/>
              <a:t>’ nets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1" y="2743200"/>
            <a:ext cx="5758935" cy="117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Structure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5279" y="1457290"/>
            <a:ext cx="9943655" cy="48959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Nearly Tree-Structured CSPs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4419600"/>
                <a:ext cx="11201400" cy="1981200"/>
              </a:xfrm>
            </p:spPr>
            <p:txBody>
              <a:bodyPr/>
              <a:lstStyle/>
              <a:p>
                <a:pPr eaLnBrk="1" hangingPunct="1">
                  <a:lnSpc>
                    <a:spcPct val="80000"/>
                  </a:lnSpc>
                </a:pPr>
                <a:r>
                  <a:rPr lang="en-US" sz="2800" dirty="0"/>
                  <a:t>Conditioning: instantiate a variable, prune its neighbors' domains</a:t>
                </a:r>
              </a:p>
              <a:p>
                <a:pPr lvl="4">
                  <a:lnSpc>
                    <a:spcPct val="80000"/>
                  </a:lnSpc>
                </a:pPr>
                <a:endParaRPr lang="en-US" sz="1600" dirty="0"/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2800" dirty="0" err="1"/>
                  <a:t>Cutset</a:t>
                </a:r>
                <a:r>
                  <a:rPr lang="en-US" sz="2800" dirty="0"/>
                  <a:t> conditioning: instantiate (in all ways) a set of variables such that the remaining constraint graph is a tree</a:t>
                </a:r>
              </a:p>
              <a:p>
                <a:pPr lvl="4">
                  <a:lnSpc>
                    <a:spcPct val="80000"/>
                  </a:lnSpc>
                </a:pPr>
                <a:endParaRPr lang="en-US" sz="1600" dirty="0"/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2800" dirty="0" err="1"/>
                  <a:t>Cutset</a:t>
                </a:r>
                <a:r>
                  <a:rPr lang="en-US" sz="2800" dirty="0"/>
                  <a:t> size c gives runtime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/>
                  <a:t>, very fast for small c</a:t>
                </a:r>
              </a:p>
              <a:p>
                <a:pPr eaLnBrk="1" hangingPunct="1">
                  <a:lnSpc>
                    <a:spcPct val="80000"/>
                  </a:lnSpc>
                </a:pPr>
                <a:endParaRPr lang="en-US" sz="2800" dirty="0"/>
              </a:p>
            </p:txBody>
          </p:sp>
        </mc:Choice>
        <mc:Fallback xmlns="">
          <p:sp>
            <p:nvSpPr>
              <p:cNvPr id="204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419600"/>
                <a:ext cx="11201400" cy="1981200"/>
              </a:xfrm>
              <a:blipFill>
                <a:blip r:embed="rId3"/>
                <a:stretch>
                  <a:fillRect l="-979" t="-6769" b="-18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3188" y="1371600"/>
            <a:ext cx="7034213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Cutset</a:t>
            </a:r>
            <a:r>
              <a:rPr lang="en-US" dirty="0"/>
              <a:t> Conditioning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787661" y="1538198"/>
            <a:ext cx="1746739" cy="1128804"/>
            <a:chOff x="2677783" y="3378723"/>
            <a:chExt cx="3189617" cy="2061243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 l="153" t="932" r="54502" b="25000"/>
            <a:stretch>
              <a:fillRect/>
            </a:stretch>
          </p:blipFill>
          <p:spPr bwMode="auto">
            <a:xfrm>
              <a:off x="2677783" y="3378723"/>
              <a:ext cx="3189617" cy="2061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70753" y="2983701"/>
            <a:ext cx="1744249" cy="1131100"/>
            <a:chOff x="2682328" y="3374530"/>
            <a:chExt cx="3185072" cy="2065436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 l="218" t="781" r="54502" b="25000"/>
            <a:stretch>
              <a:fillRect/>
            </a:stretch>
          </p:blipFill>
          <p:spPr bwMode="auto">
            <a:xfrm>
              <a:off x="2682328" y="3374530"/>
              <a:ext cx="3185072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Oval 12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91613" y="2981196"/>
            <a:ext cx="1742745" cy="1133605"/>
            <a:chOff x="2685074" y="3369956"/>
            <a:chExt cx="3182326" cy="2070010"/>
          </a:xfrm>
        </p:grpSpPr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2" cstate="print"/>
            <a:srcRect l="257" t="616" r="54502" b="25000"/>
            <a:stretch>
              <a:fillRect/>
            </a:stretch>
          </p:blipFill>
          <p:spPr bwMode="auto">
            <a:xfrm>
              <a:off x="2685074" y="3369956"/>
              <a:ext cx="3182326" cy="2070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Oval 16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FF999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61437" y="4378700"/>
              <a:ext cx="1007112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12474" y="2983701"/>
            <a:ext cx="1741327" cy="1131100"/>
            <a:chOff x="2687663" y="3374530"/>
            <a:chExt cx="3179737" cy="2065436"/>
          </a:xfrm>
        </p:grpSpPr>
        <p:pic>
          <p:nvPicPr>
            <p:cNvPr id="20" name="Picture 19"/>
            <p:cNvPicPr>
              <a:picLocks noChangeAspect="1" noChangeArrowheads="1"/>
            </p:cNvPicPr>
            <p:nvPr/>
          </p:nvPicPr>
          <p:blipFill>
            <a:blip r:embed="rId2" cstate="print"/>
            <a:srcRect l="294" t="781" r="54502" b="25000"/>
            <a:stretch>
              <a:fillRect/>
            </a:stretch>
          </p:blipFill>
          <p:spPr bwMode="auto">
            <a:xfrm>
              <a:off x="2687663" y="3374530"/>
              <a:ext cx="3179737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Oval 20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61438" y="4378700"/>
              <a:ext cx="1007110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2" cstate="print"/>
          <a:srcRect l="55169" t="1345" b="24863"/>
          <a:stretch>
            <a:fillRect/>
          </a:stretch>
        </p:blipFill>
        <p:spPr bwMode="auto">
          <a:xfrm>
            <a:off x="3918141" y="4744860"/>
            <a:ext cx="1720616" cy="112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2" cstate="print"/>
          <a:srcRect l="55245" t="686" b="24863"/>
          <a:stretch>
            <a:fillRect/>
          </a:stretch>
        </p:blipFill>
        <p:spPr bwMode="auto">
          <a:xfrm>
            <a:off x="6816664" y="4734837"/>
            <a:ext cx="1717693" cy="113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/>
          <a:srcRect l="55123" t="1016" b="24863"/>
          <a:stretch>
            <a:fillRect/>
          </a:stretch>
        </p:blipFill>
        <p:spPr bwMode="auto">
          <a:xfrm>
            <a:off x="9612473" y="4739850"/>
            <a:ext cx="1722379" cy="112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Straight Arrow Connector 28"/>
          <p:cNvCxnSpPr/>
          <p:nvPr/>
        </p:nvCxnSpPr>
        <p:spPr>
          <a:xfrm flipH="1">
            <a:off x="5410157" y="2438400"/>
            <a:ext cx="137160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686757" y="2362201"/>
            <a:ext cx="1371600" cy="50532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619957" y="24384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762000" y="2743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Instantiate the </a:t>
            </a:r>
            <a:r>
              <a:rPr lang="en-US" dirty="0" err="1">
                <a:solidFill>
                  <a:schemeClr val="tx1"/>
                </a:solidFill>
                <a:latin typeface="Calibri" pitchFamily="34" charset="0"/>
              </a:rPr>
              <a:t>cutset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 (all possible ways)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762000" y="3886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Compute residual CSP for each assignment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62000" y="5029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Solve the residual CSPs (tree structured)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762000" y="1600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Choose a </a:t>
            </a:r>
            <a:r>
              <a:rPr lang="en-US" dirty="0" err="1">
                <a:solidFill>
                  <a:schemeClr val="tx1"/>
                </a:solidFill>
                <a:latin typeface="Calibri" pitchFamily="34" charset="0"/>
              </a:rPr>
              <a:t>cutset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8006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6200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04394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smallest </a:t>
            </a:r>
            <a:r>
              <a:rPr lang="en-US" dirty="0" err="1"/>
              <a:t>cutset</a:t>
            </a:r>
            <a:r>
              <a:rPr lang="en-US" dirty="0"/>
              <a:t> for the graph below.</a:t>
            </a:r>
          </a:p>
          <a:p>
            <a:pPr lvl="1"/>
            <a:r>
              <a:rPr lang="en-US" dirty="0"/>
              <a:t>Set of nodes which, when removed, results in a tree.</a:t>
            </a:r>
          </a:p>
        </p:txBody>
      </p:sp>
      <p:pic>
        <p:nvPicPr>
          <p:cNvPr id="5" name="Picture 4" descr="cutset-qu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362200"/>
            <a:ext cx="5588000" cy="3352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 dirty="0"/>
              <a:t>Finding the Minimum </a:t>
            </a:r>
            <a:r>
              <a:rPr lang="en-US" dirty="0" err="1"/>
              <a:t>Cutset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1"/>
            <a:ext cx="1226302" cy="15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29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13716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5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Decomposition*</a:t>
            </a:r>
          </a:p>
        </p:txBody>
      </p:sp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2" cstate="print"/>
          <a:srcRect l="585" t="953" b="24023"/>
          <a:stretch>
            <a:fillRect/>
          </a:stretch>
        </p:blipFill>
        <p:spPr bwMode="auto">
          <a:xfrm>
            <a:off x="8554916" y="1248509"/>
            <a:ext cx="3484685" cy="230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1000" y="1295400"/>
            <a:ext cx="7924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Idea: create a tree-structured graph of mega-variables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Each mega-variable encodes part of the original CSP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 err="1">
                <a:solidFill>
                  <a:schemeClr val="accent2"/>
                </a:solidFill>
                <a:latin typeface="Calibri" pitchFamily="34" charset="0"/>
              </a:rPr>
              <a:t>Subproblems</a:t>
            </a: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 overlap to ensure consistent solutions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 pitchFamily="34" charset="0"/>
            </a:endParaRPr>
          </a:p>
        </p:txBody>
      </p:sp>
      <p:cxnSp>
        <p:nvCxnSpPr>
          <p:cNvPr id="34" name="Straight Connector 33"/>
          <p:cNvCxnSpPr>
            <a:stCxn id="26" idx="3"/>
            <a:endCxn id="91" idx="1"/>
          </p:cNvCxnSpPr>
          <p:nvPr/>
        </p:nvCxnSpPr>
        <p:spPr>
          <a:xfrm>
            <a:off x="30480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19812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M1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40386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>
                <a:solidFill>
                  <a:srgbClr val="3333FF"/>
                </a:solidFill>
              </a:rPr>
              <a:t>M2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0960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/>
              <a:t>M3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81534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/>
              <a:t>M4</a:t>
            </a: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990600" y="5357814"/>
            <a:ext cx="4495800" cy="7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500" dirty="0">
                <a:solidFill>
                  <a:srgbClr val="C00000"/>
                </a:solidFill>
              </a:rPr>
              <a:t>         {(WA=</a:t>
            </a:r>
            <a:r>
              <a:rPr lang="en-US" sz="1500" dirty="0" err="1">
                <a:solidFill>
                  <a:srgbClr val="C00000"/>
                </a:solidFill>
              </a:rPr>
              <a:t>r,SA</a:t>
            </a:r>
            <a:r>
              <a:rPr lang="en-US" sz="1500" dirty="0">
                <a:solidFill>
                  <a:srgbClr val="C00000"/>
                </a:solidFill>
              </a:rPr>
              <a:t>=</a:t>
            </a:r>
            <a:r>
              <a:rPr lang="en-US" sz="1500" dirty="0" err="1">
                <a:solidFill>
                  <a:srgbClr val="C00000"/>
                </a:solidFill>
              </a:rPr>
              <a:t>g,NT</a:t>
            </a:r>
            <a:r>
              <a:rPr lang="en-US" sz="1500" dirty="0">
                <a:solidFill>
                  <a:srgbClr val="C00000"/>
                </a:solidFill>
              </a:rPr>
              <a:t>=b),      </a:t>
            </a:r>
          </a:p>
          <a:p>
            <a:r>
              <a:rPr lang="en-US" sz="1500" dirty="0">
                <a:solidFill>
                  <a:srgbClr val="C00000"/>
                </a:solidFill>
              </a:rPr>
              <a:t>          (WA=</a:t>
            </a:r>
            <a:r>
              <a:rPr lang="en-US" sz="1500" dirty="0" err="1">
                <a:solidFill>
                  <a:srgbClr val="C00000"/>
                </a:solidFill>
              </a:rPr>
              <a:t>b,SA</a:t>
            </a:r>
            <a:r>
              <a:rPr lang="en-US" sz="1500" dirty="0">
                <a:solidFill>
                  <a:srgbClr val="C00000"/>
                </a:solidFill>
              </a:rPr>
              <a:t>=</a:t>
            </a:r>
            <a:r>
              <a:rPr lang="en-US" sz="1500" dirty="0" err="1">
                <a:solidFill>
                  <a:srgbClr val="C00000"/>
                </a:solidFill>
              </a:rPr>
              <a:t>r,NT</a:t>
            </a:r>
            <a:r>
              <a:rPr lang="en-US" sz="1500" dirty="0">
                <a:solidFill>
                  <a:srgbClr val="C00000"/>
                </a:solidFill>
              </a:rPr>
              <a:t>=g),</a:t>
            </a:r>
          </a:p>
          <a:p>
            <a:r>
              <a:rPr lang="en-US" sz="1500" dirty="0">
                <a:solidFill>
                  <a:srgbClr val="C00000"/>
                </a:solidFill>
              </a:rPr>
              <a:t>          …}</a:t>
            </a: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3048000" y="5357814"/>
            <a:ext cx="3124200" cy="7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500" dirty="0">
                <a:solidFill>
                  <a:srgbClr val="3333FF"/>
                </a:solidFill>
              </a:rPr>
              <a:t>         {(NT=</a:t>
            </a:r>
            <a:r>
              <a:rPr lang="en-US" sz="1500" dirty="0" err="1">
                <a:solidFill>
                  <a:srgbClr val="3333FF"/>
                </a:solidFill>
              </a:rPr>
              <a:t>r,SA</a:t>
            </a:r>
            <a:r>
              <a:rPr lang="en-US" sz="1500" dirty="0">
                <a:solidFill>
                  <a:srgbClr val="3333FF"/>
                </a:solidFill>
              </a:rPr>
              <a:t>=</a:t>
            </a:r>
            <a:r>
              <a:rPr lang="en-US" sz="1500" dirty="0" err="1">
                <a:solidFill>
                  <a:srgbClr val="3333FF"/>
                </a:solidFill>
              </a:rPr>
              <a:t>g,Q</a:t>
            </a:r>
            <a:r>
              <a:rPr lang="en-US" sz="1500" dirty="0">
                <a:solidFill>
                  <a:srgbClr val="3333FF"/>
                </a:solidFill>
              </a:rPr>
              <a:t>=b),</a:t>
            </a:r>
          </a:p>
          <a:p>
            <a:r>
              <a:rPr lang="en-US" sz="1500" dirty="0">
                <a:solidFill>
                  <a:srgbClr val="3333FF"/>
                </a:solidFill>
              </a:rPr>
              <a:t>          (NT=</a:t>
            </a:r>
            <a:r>
              <a:rPr lang="en-US" sz="1500" dirty="0" err="1">
                <a:solidFill>
                  <a:srgbClr val="3333FF"/>
                </a:solidFill>
              </a:rPr>
              <a:t>b,SA</a:t>
            </a:r>
            <a:r>
              <a:rPr lang="en-US" sz="1500" dirty="0">
                <a:solidFill>
                  <a:srgbClr val="3333FF"/>
                </a:solidFill>
              </a:rPr>
              <a:t>=</a:t>
            </a:r>
            <a:r>
              <a:rPr lang="en-US" sz="1500" dirty="0" err="1">
                <a:solidFill>
                  <a:srgbClr val="3333FF"/>
                </a:solidFill>
              </a:rPr>
              <a:t>g,Q</a:t>
            </a:r>
            <a:r>
              <a:rPr lang="en-US" sz="1500" dirty="0">
                <a:solidFill>
                  <a:srgbClr val="3333FF"/>
                </a:solidFill>
              </a:rPr>
              <a:t>=r),</a:t>
            </a:r>
          </a:p>
          <a:p>
            <a:r>
              <a:rPr lang="en-US" sz="1500" dirty="0">
                <a:solidFill>
                  <a:srgbClr val="3333FF"/>
                </a:solidFill>
              </a:rPr>
              <a:t>          …}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715000" y="5410200"/>
            <a:ext cx="60960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Agree: 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C00000"/>
                </a:solidFill>
              </a:rPr>
              <a:t>M1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3333FF"/>
                </a:solidFill>
              </a:rPr>
              <a:t>M2</a:t>
            </a:r>
            <a:r>
              <a:rPr lang="en-US" sz="1600" dirty="0"/>
              <a:t>) </a:t>
            </a:r>
            <a:r>
              <a:rPr lang="en-US" sz="1600" dirty="0">
                <a:sym typeface="Symbol" pitchFamily="18" charset="2"/>
              </a:rPr>
              <a:t> </a:t>
            </a:r>
          </a:p>
          <a:p>
            <a:r>
              <a:rPr lang="en-US" sz="1600" dirty="0">
                <a:sym typeface="Symbol" pitchFamily="18" charset="2"/>
              </a:rPr>
              <a:t>        </a:t>
            </a:r>
            <a:r>
              <a:rPr lang="en-US" sz="1600" dirty="0"/>
              <a:t>{(</a:t>
            </a:r>
            <a:r>
              <a:rPr lang="en-US" sz="1200" dirty="0">
                <a:solidFill>
                  <a:srgbClr val="C00000"/>
                </a:solidFill>
              </a:rPr>
              <a:t>(WA=</a:t>
            </a:r>
            <a:r>
              <a:rPr lang="en-US" sz="1200" dirty="0" err="1">
                <a:solidFill>
                  <a:srgbClr val="C00000"/>
                </a:solidFill>
              </a:rPr>
              <a:t>g,SA</a:t>
            </a:r>
            <a:r>
              <a:rPr lang="en-US" sz="1200" dirty="0">
                <a:solidFill>
                  <a:srgbClr val="C00000"/>
                </a:solidFill>
              </a:rPr>
              <a:t>=</a:t>
            </a:r>
            <a:r>
              <a:rPr lang="en-US" sz="1200" dirty="0" err="1">
                <a:solidFill>
                  <a:srgbClr val="C00000"/>
                </a:solidFill>
              </a:rPr>
              <a:t>g,NT</a:t>
            </a:r>
            <a:r>
              <a:rPr lang="en-US" sz="1200" dirty="0">
                <a:solidFill>
                  <a:srgbClr val="C00000"/>
                </a:solidFill>
              </a:rPr>
              <a:t>=g)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3333FF"/>
                </a:solidFill>
              </a:rPr>
              <a:t>(NT=</a:t>
            </a:r>
            <a:r>
              <a:rPr lang="en-US" sz="1200" dirty="0" err="1">
                <a:solidFill>
                  <a:srgbClr val="3333FF"/>
                </a:solidFill>
              </a:rPr>
              <a:t>g,SA</a:t>
            </a:r>
            <a:r>
              <a:rPr lang="en-US" sz="1200" dirty="0">
                <a:solidFill>
                  <a:srgbClr val="3333FF"/>
                </a:solidFill>
              </a:rPr>
              <a:t>=</a:t>
            </a:r>
            <a:r>
              <a:rPr lang="en-US" sz="1200" dirty="0" err="1">
                <a:solidFill>
                  <a:srgbClr val="3333FF"/>
                </a:solidFill>
              </a:rPr>
              <a:t>g,Q</a:t>
            </a:r>
            <a:r>
              <a:rPr lang="en-US" sz="1200" dirty="0">
                <a:solidFill>
                  <a:srgbClr val="3333FF"/>
                </a:solidFill>
              </a:rPr>
              <a:t>=g)</a:t>
            </a:r>
            <a:r>
              <a:rPr lang="en-US" sz="1600" dirty="0"/>
              <a:t>),  …}</a:t>
            </a: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 rot="5400000">
            <a:off x="21574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sym typeface="Symbol" pitchFamily="18" charset="2"/>
              </a:rPr>
              <a:t>Agree on    shared </a:t>
            </a:r>
            <a:r>
              <a:rPr lang="en-US" sz="1200" dirty="0" err="1">
                <a:solidFill>
                  <a:srgbClr val="7030A0"/>
                </a:solidFill>
                <a:sym typeface="Symbol" pitchFamily="18" charset="2"/>
              </a:rPr>
              <a:t>vars</a:t>
            </a:r>
            <a:endParaRPr lang="en-US" sz="1200" dirty="0">
              <a:solidFill>
                <a:srgbClr val="7030A0"/>
              </a:solidFill>
            </a:endParaRPr>
          </a:p>
        </p:txBody>
      </p:sp>
      <p:grpSp>
        <p:nvGrpSpPr>
          <p:cNvPr id="2" name="Group 139"/>
          <p:cNvGrpSpPr>
            <a:grpSpLocks/>
          </p:cNvGrpSpPr>
          <p:nvPr/>
        </p:nvGrpSpPr>
        <p:grpSpPr bwMode="auto">
          <a:xfrm>
            <a:off x="1447800" y="3500437"/>
            <a:ext cx="1600200" cy="1452563"/>
            <a:chOff x="685800" y="3653136"/>
            <a:chExt cx="1600200" cy="1452265"/>
          </a:xfrm>
        </p:grpSpPr>
        <p:sp>
          <p:nvSpPr>
            <p:cNvPr id="7" name="Oval 6"/>
            <p:cNvSpPr/>
            <p:nvPr/>
          </p:nvSpPr>
          <p:spPr>
            <a:xfrm>
              <a:off x="16002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NT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11430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0" name="Straight Connector 9"/>
            <p:cNvCxnSpPr>
              <a:stCxn id="8" idx="7"/>
              <a:endCxn id="7" idx="4"/>
            </p:cNvCxnSpPr>
            <p:nvPr/>
          </p:nvCxnSpPr>
          <p:spPr>
            <a:xfrm rot="5400000" flipH="1" flipV="1">
              <a:off x="16637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61" name="TextBox 45"/>
            <p:cNvSpPr txBox="1">
              <a:spLocks noChangeArrowheads="1"/>
            </p:cNvSpPr>
            <p:nvPr/>
          </p:nvSpPr>
          <p:spPr bwMode="auto">
            <a:xfrm>
              <a:off x="12954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6858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WA</a:t>
              </a:r>
            </a:p>
          </p:txBody>
        </p:sp>
        <p:cxnSp>
          <p:nvCxnSpPr>
            <p:cNvPr id="75" name="Straight Connector 74"/>
            <p:cNvCxnSpPr>
              <a:stCxn id="74" idx="4"/>
              <a:endCxn id="8" idx="1"/>
            </p:cNvCxnSpPr>
            <p:nvPr/>
          </p:nvCxnSpPr>
          <p:spPr>
            <a:xfrm rot="16200000" flipH="1">
              <a:off x="9906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74" idx="6"/>
              <a:endCxn id="7" idx="2"/>
            </p:cNvCxnSpPr>
            <p:nvPr/>
          </p:nvCxnSpPr>
          <p:spPr>
            <a:xfrm flipV="1">
              <a:off x="12954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65" name="TextBox 88"/>
            <p:cNvSpPr txBox="1">
              <a:spLocks noChangeArrowheads="1"/>
            </p:cNvSpPr>
            <p:nvPr/>
          </p:nvSpPr>
          <p:spPr bwMode="auto">
            <a:xfrm>
              <a:off x="7620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66" name="TextBox 89"/>
            <p:cNvSpPr txBox="1">
              <a:spLocks noChangeArrowheads="1"/>
            </p:cNvSpPr>
            <p:nvPr/>
          </p:nvSpPr>
          <p:spPr bwMode="auto">
            <a:xfrm>
              <a:off x="17526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sp>
        <p:nvSpPr>
          <p:cNvPr id="91" name="Rounded Rectangle 90"/>
          <p:cNvSpPr/>
          <p:nvPr/>
        </p:nvSpPr>
        <p:spPr>
          <a:xfrm>
            <a:off x="34290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140"/>
          <p:cNvGrpSpPr>
            <a:grpSpLocks/>
          </p:cNvGrpSpPr>
          <p:nvPr/>
        </p:nvGrpSpPr>
        <p:grpSpPr bwMode="auto">
          <a:xfrm>
            <a:off x="3505200" y="3500437"/>
            <a:ext cx="1600200" cy="1452563"/>
            <a:chOff x="2743200" y="3653137"/>
            <a:chExt cx="1600200" cy="1452265"/>
          </a:xfrm>
        </p:grpSpPr>
        <p:sp>
          <p:nvSpPr>
            <p:cNvPr id="92" name="Oval 91"/>
            <p:cNvSpPr/>
            <p:nvPr/>
          </p:nvSpPr>
          <p:spPr>
            <a:xfrm>
              <a:off x="36576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3200400" y="4495927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94" name="Straight Connector 93"/>
            <p:cNvCxnSpPr>
              <a:stCxn id="93" idx="7"/>
              <a:endCxn id="92" idx="4"/>
            </p:cNvCxnSpPr>
            <p:nvPr/>
          </p:nvCxnSpPr>
          <p:spPr>
            <a:xfrm rot="5400000" flipH="1" flipV="1">
              <a:off x="37211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52" name="TextBox 94"/>
            <p:cNvSpPr txBox="1">
              <a:spLocks noChangeArrowheads="1"/>
            </p:cNvSpPr>
            <p:nvPr/>
          </p:nvSpPr>
          <p:spPr bwMode="auto">
            <a:xfrm>
              <a:off x="3352800" y="36531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27432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NT</a:t>
              </a:r>
            </a:p>
          </p:txBody>
        </p:sp>
        <p:cxnSp>
          <p:nvCxnSpPr>
            <p:cNvPr id="97" name="Straight Connector 96"/>
            <p:cNvCxnSpPr>
              <a:stCxn id="96" idx="4"/>
              <a:endCxn id="93" idx="1"/>
            </p:cNvCxnSpPr>
            <p:nvPr/>
          </p:nvCxnSpPr>
          <p:spPr>
            <a:xfrm rot="16200000" flipH="1">
              <a:off x="30480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6" idx="6"/>
              <a:endCxn id="92" idx="2"/>
            </p:cNvCxnSpPr>
            <p:nvPr/>
          </p:nvCxnSpPr>
          <p:spPr>
            <a:xfrm flipV="1">
              <a:off x="3352800" y="4038820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56" name="TextBox 98"/>
            <p:cNvSpPr txBox="1">
              <a:spLocks noChangeArrowheads="1"/>
            </p:cNvSpPr>
            <p:nvPr/>
          </p:nvSpPr>
          <p:spPr bwMode="auto">
            <a:xfrm>
              <a:off x="2819400" y="42627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57" name="TextBox 99"/>
            <p:cNvSpPr txBox="1">
              <a:spLocks noChangeArrowheads="1"/>
            </p:cNvSpPr>
            <p:nvPr/>
          </p:nvSpPr>
          <p:spPr bwMode="auto">
            <a:xfrm>
              <a:off x="3810000" y="4267202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cxnSp>
        <p:nvCxnSpPr>
          <p:cNvPr id="102" name="Straight Connector 101"/>
          <p:cNvCxnSpPr>
            <a:stCxn id="91" idx="3"/>
            <a:endCxn id="104" idx="1"/>
          </p:cNvCxnSpPr>
          <p:nvPr/>
        </p:nvCxnSpPr>
        <p:spPr>
          <a:xfrm flipV="1">
            <a:off x="51054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>
            <a:spLocks noChangeArrowheads="1"/>
          </p:cNvSpPr>
          <p:nvPr/>
        </p:nvSpPr>
        <p:spPr bwMode="auto">
          <a:xfrm rot="5400000">
            <a:off x="42148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ym typeface="Symbol" pitchFamily="18" charset="2"/>
              </a:rPr>
              <a:t>Agree on    shared </a:t>
            </a:r>
            <a:r>
              <a:rPr lang="en-US" sz="1200" dirty="0" err="1">
                <a:sym typeface="Symbol" pitchFamily="18" charset="2"/>
              </a:rPr>
              <a:t>vars</a:t>
            </a:r>
            <a:endParaRPr lang="en-US" sz="1200" dirty="0"/>
          </a:p>
        </p:txBody>
      </p:sp>
      <p:sp>
        <p:nvSpPr>
          <p:cNvPr id="104" name="Rounded Rectangle 103"/>
          <p:cNvSpPr/>
          <p:nvPr/>
        </p:nvSpPr>
        <p:spPr>
          <a:xfrm>
            <a:off x="54864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" name="Group 141"/>
          <p:cNvGrpSpPr>
            <a:grpSpLocks/>
          </p:cNvGrpSpPr>
          <p:nvPr/>
        </p:nvGrpSpPr>
        <p:grpSpPr bwMode="auto">
          <a:xfrm>
            <a:off x="5562600" y="3500437"/>
            <a:ext cx="1600200" cy="1452563"/>
            <a:chOff x="4800600" y="3653136"/>
            <a:chExt cx="1600200" cy="1452265"/>
          </a:xfrm>
        </p:grpSpPr>
        <p:sp>
          <p:nvSpPr>
            <p:cNvPr id="105" name="Oval 104"/>
            <p:cNvSpPr/>
            <p:nvPr/>
          </p:nvSpPr>
          <p:spPr>
            <a:xfrm>
              <a:off x="57150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 Narrow" pitchFamily="34" charset="0"/>
                </a:rPr>
                <a:t>NSW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52578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07" name="Straight Connector 106"/>
            <p:cNvCxnSpPr>
              <a:stCxn id="106" idx="7"/>
              <a:endCxn id="105" idx="4"/>
            </p:cNvCxnSpPr>
            <p:nvPr/>
          </p:nvCxnSpPr>
          <p:spPr>
            <a:xfrm rot="5400000" flipH="1" flipV="1">
              <a:off x="57785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43" name="TextBox 107"/>
            <p:cNvSpPr txBox="1">
              <a:spLocks noChangeArrowheads="1"/>
            </p:cNvSpPr>
            <p:nvPr/>
          </p:nvSpPr>
          <p:spPr bwMode="auto">
            <a:xfrm>
              <a:off x="54102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48006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</a:p>
          </p:txBody>
        </p:sp>
        <p:cxnSp>
          <p:nvCxnSpPr>
            <p:cNvPr id="110" name="Straight Connector 109"/>
            <p:cNvCxnSpPr>
              <a:stCxn id="109" idx="4"/>
              <a:endCxn id="106" idx="1"/>
            </p:cNvCxnSpPr>
            <p:nvPr/>
          </p:nvCxnSpPr>
          <p:spPr>
            <a:xfrm rot="16200000" flipH="1">
              <a:off x="51054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9" idx="6"/>
              <a:endCxn id="105" idx="2"/>
            </p:cNvCxnSpPr>
            <p:nvPr/>
          </p:nvCxnSpPr>
          <p:spPr>
            <a:xfrm flipV="1">
              <a:off x="54102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47" name="TextBox 111"/>
            <p:cNvSpPr txBox="1">
              <a:spLocks noChangeArrowheads="1"/>
            </p:cNvSpPr>
            <p:nvPr/>
          </p:nvSpPr>
          <p:spPr bwMode="auto">
            <a:xfrm>
              <a:off x="48768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48" name="TextBox 112"/>
            <p:cNvSpPr txBox="1">
              <a:spLocks noChangeArrowheads="1"/>
            </p:cNvSpPr>
            <p:nvPr/>
          </p:nvSpPr>
          <p:spPr bwMode="auto">
            <a:xfrm>
              <a:off x="58674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cxnSp>
        <p:nvCxnSpPr>
          <p:cNvPr id="116" name="Straight Connector 115"/>
          <p:cNvCxnSpPr>
            <a:endCxn id="118" idx="1"/>
          </p:cNvCxnSpPr>
          <p:nvPr/>
        </p:nvCxnSpPr>
        <p:spPr>
          <a:xfrm>
            <a:off x="71628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>
            <a:spLocks noChangeArrowheads="1"/>
          </p:cNvSpPr>
          <p:nvPr/>
        </p:nvSpPr>
        <p:spPr bwMode="auto">
          <a:xfrm rot="5400000">
            <a:off x="62722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ym typeface="Symbol" pitchFamily="18" charset="2"/>
              </a:rPr>
              <a:t>Agree on    shared </a:t>
            </a:r>
            <a:r>
              <a:rPr lang="en-US" sz="1200" dirty="0" err="1">
                <a:sym typeface="Symbol" pitchFamily="18" charset="2"/>
              </a:rPr>
              <a:t>vars</a:t>
            </a:r>
            <a:endParaRPr lang="en-US" sz="1200" dirty="0"/>
          </a:p>
        </p:txBody>
      </p:sp>
      <p:sp>
        <p:nvSpPr>
          <p:cNvPr id="118" name="Rounded Rectangle 117"/>
          <p:cNvSpPr/>
          <p:nvPr/>
        </p:nvSpPr>
        <p:spPr>
          <a:xfrm>
            <a:off x="75438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142"/>
          <p:cNvGrpSpPr>
            <a:grpSpLocks/>
          </p:cNvGrpSpPr>
          <p:nvPr/>
        </p:nvGrpSpPr>
        <p:grpSpPr bwMode="auto">
          <a:xfrm>
            <a:off x="7620000" y="3500437"/>
            <a:ext cx="1600200" cy="1452563"/>
            <a:chOff x="6858000" y="3653138"/>
            <a:chExt cx="1600200" cy="1452265"/>
          </a:xfrm>
        </p:grpSpPr>
        <p:sp>
          <p:nvSpPr>
            <p:cNvPr id="119" name="Oval 118"/>
            <p:cNvSpPr/>
            <p:nvPr/>
          </p:nvSpPr>
          <p:spPr>
            <a:xfrm>
              <a:off x="77724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7315200" y="4495928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21" name="Straight Connector 120"/>
            <p:cNvCxnSpPr>
              <a:stCxn id="120" idx="7"/>
              <a:endCxn id="119" idx="4"/>
            </p:cNvCxnSpPr>
            <p:nvPr/>
          </p:nvCxnSpPr>
          <p:spPr>
            <a:xfrm rot="5400000" flipH="1" flipV="1">
              <a:off x="78359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34" name="TextBox 121"/>
            <p:cNvSpPr txBox="1">
              <a:spLocks noChangeArrowheads="1"/>
            </p:cNvSpPr>
            <p:nvPr/>
          </p:nvSpPr>
          <p:spPr bwMode="auto">
            <a:xfrm>
              <a:off x="7467600" y="36531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68580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 Narrow" pitchFamily="34" charset="0"/>
                </a:rPr>
                <a:t>NSW</a:t>
              </a:r>
            </a:p>
          </p:txBody>
        </p:sp>
        <p:cxnSp>
          <p:nvCxnSpPr>
            <p:cNvPr id="124" name="Straight Connector 123"/>
            <p:cNvCxnSpPr>
              <a:stCxn id="123" idx="4"/>
              <a:endCxn id="120" idx="1"/>
            </p:cNvCxnSpPr>
            <p:nvPr/>
          </p:nvCxnSpPr>
          <p:spPr>
            <a:xfrm rot="16200000" flipH="1">
              <a:off x="71628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23" idx="6"/>
              <a:endCxn id="119" idx="2"/>
            </p:cNvCxnSpPr>
            <p:nvPr/>
          </p:nvCxnSpPr>
          <p:spPr>
            <a:xfrm flipV="1">
              <a:off x="7467600" y="4038821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38" name="TextBox 125"/>
            <p:cNvSpPr txBox="1">
              <a:spLocks noChangeArrowheads="1"/>
            </p:cNvSpPr>
            <p:nvPr/>
          </p:nvSpPr>
          <p:spPr bwMode="auto">
            <a:xfrm>
              <a:off x="6934200" y="42627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39" name="TextBox 126"/>
            <p:cNvSpPr txBox="1">
              <a:spLocks noChangeArrowheads="1"/>
            </p:cNvSpPr>
            <p:nvPr/>
          </p:nvSpPr>
          <p:spPr bwMode="auto">
            <a:xfrm>
              <a:off x="7924800" y="4267203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9" grpId="0"/>
      <p:bldP spid="60" grpId="0"/>
      <p:bldP spid="61" grpId="0"/>
      <p:bldP spid="62" grpId="0"/>
      <p:bldP spid="64" grpId="0"/>
      <p:bldP spid="66" grpId="0"/>
      <p:bldP spid="67" grpId="0"/>
      <p:bldP spid="73" grpId="0"/>
      <p:bldP spid="91" grpId="0" animBg="1"/>
      <p:bldP spid="103" grpId="0"/>
      <p:bldP spid="104" grpId="0" animBg="1"/>
      <p:bldP spid="117" grpId="0"/>
      <p:bldP spid="1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Improving CSP-Backtracking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1" y="1646237"/>
            <a:ext cx="7689022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800" dirty="0"/>
              <a:t>General-purpose ideas give huge gains in speed</a:t>
            </a:r>
            <a:endParaRPr lang="en-US" sz="2400" dirty="0"/>
          </a:p>
          <a:p>
            <a:pPr eaLnBrk="1" hangingPunct="1"/>
            <a:r>
              <a:rPr lang="en-US" sz="2800" dirty="0"/>
              <a:t>Ordering: Can we pick better orderings?</a:t>
            </a:r>
          </a:p>
          <a:p>
            <a:pPr lvl="1" eaLnBrk="1" hangingPunct="1"/>
            <a:r>
              <a:rPr lang="en-US" sz="2000" dirty="0"/>
              <a:t>Yes! Can use most constrained </a:t>
            </a:r>
            <a:r>
              <a:rPr lang="en-US" sz="2000" b="1" dirty="0"/>
              <a:t>variable</a:t>
            </a:r>
            <a:r>
              <a:rPr lang="en-US" sz="2000" dirty="0"/>
              <a:t> (MCV) and least constraining </a:t>
            </a:r>
            <a:r>
              <a:rPr lang="en-US" sz="2000" b="1" dirty="0"/>
              <a:t>value</a:t>
            </a:r>
            <a:r>
              <a:rPr lang="en-US" sz="2000" dirty="0"/>
              <a:t> (LCV)</a:t>
            </a:r>
          </a:p>
          <a:p>
            <a:pPr eaLnBrk="1" hangingPunct="1"/>
            <a:r>
              <a:rPr lang="en-US" sz="2800" dirty="0"/>
              <a:t>Filtering: Can we detect inevitable failure early?</a:t>
            </a:r>
          </a:p>
          <a:p>
            <a:pPr lvl="1"/>
            <a:r>
              <a:rPr lang="en-US" sz="2000" dirty="0"/>
              <a:t>Yes! Use forward checking, arc consistency, or K-consistency</a:t>
            </a:r>
          </a:p>
          <a:p>
            <a:pPr lvl="1"/>
            <a:r>
              <a:rPr lang="en-US" sz="2000" dirty="0"/>
              <a:t>K-consistency &gt; arc consistency &gt; forward checking in both cost and quality of filtering</a:t>
            </a:r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/>
            <a:r>
              <a:rPr lang="en-US" sz="2000" dirty="0"/>
              <a:t>Tree CSPs: Use tree-algorithm</a:t>
            </a:r>
          </a:p>
          <a:p>
            <a:pPr lvl="1"/>
            <a:r>
              <a:rPr lang="en-US" sz="2000" dirty="0"/>
              <a:t>Almost tree CSPs: Use </a:t>
            </a:r>
            <a:r>
              <a:rPr lang="en-US" sz="2000" dirty="0" err="1"/>
              <a:t>cutset</a:t>
            </a:r>
            <a:r>
              <a:rPr lang="en-US" sz="2000" dirty="0"/>
              <a:t> conditioning</a:t>
            </a:r>
          </a:p>
          <a:p>
            <a:pPr lvl="1"/>
            <a:r>
              <a:rPr lang="en-US" sz="2000" dirty="0" err="1"/>
              <a:t>Wanna</a:t>
            </a:r>
            <a:r>
              <a:rPr lang="en-US" sz="2000" dirty="0"/>
              <a:t> get fancy? Try Tree Decomposition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8231312" y="5048648"/>
            <a:ext cx="4038600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1         2        3         4                   5  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80192" y="4402551"/>
            <a:ext cx="265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6         7        8        9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44581" y="3092111"/>
            <a:ext cx="44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816431" y="3745781"/>
            <a:ext cx="126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12       13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52271" y="3762499"/>
            <a:ext cx="126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10       11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4802" y="1643021"/>
            <a:ext cx="3925863" cy="1884267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0022" y="3965201"/>
            <a:ext cx="3660484" cy="2051798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360452" y="2056611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0452" y="3231222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0452" y="4775770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128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Approach: Iterative Improvement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5160" y="1569345"/>
            <a:ext cx="9408592" cy="444320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81000" y="6260068"/>
            <a:ext cx="1066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CSP-Backtracking works, but there are other approaches. Iterative Improvement is one such approach.</a:t>
            </a:r>
          </a:p>
        </p:txBody>
      </p:sp>
    </p:spTree>
    <p:extLst>
      <p:ext uri="{BB962C8B-B14F-4D97-AF65-F5344CB8AC3E}">
        <p14:creationId xmlns:p14="http://schemas.microsoft.com/office/powerpoint/2010/main" val="3894466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Algorithms for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Local search methods typically work with “complete” states, i.e., all variables assigned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To apply to 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Take an assignment with unsatisfied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Operators </a:t>
            </a:r>
            <a:r>
              <a:rPr lang="en-US" sz="2300" i="1" dirty="0"/>
              <a:t>reassign </a:t>
            </a:r>
            <a:r>
              <a:rPr lang="en-US" sz="2300" dirty="0"/>
              <a:t>variable values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No fringe!  Live on the edge.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Algorithm: While not solved,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Variable selection: randomly select any conflicted variable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Value selection: min-conflicts heuristic: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Choose a value that violates the fewest constraints 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i.e., hill climb with h(n) = total number of violated constraints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i.e., don’t change values if all the other possibilities are actually worse</a:t>
            </a:r>
          </a:p>
        </p:txBody>
      </p:sp>
      <p:sp>
        <p:nvSpPr>
          <p:cNvPr id="6" name="Oval 5"/>
          <p:cNvSpPr/>
          <p:nvPr/>
        </p:nvSpPr>
        <p:spPr>
          <a:xfrm>
            <a:off x="7764379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582525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6"/>
            <a:endCxn id="7" idx="2"/>
          </p:cNvCxnSpPr>
          <p:nvPr/>
        </p:nvCxnSpPr>
        <p:spPr>
          <a:xfrm>
            <a:off x="8173453" y="2992855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8326856" y="2737185"/>
            <a:ext cx="119653" cy="17078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0050379" y="2791325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868525" y="2791325"/>
            <a:ext cx="409075" cy="40907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6"/>
            <a:endCxn id="11" idx="2"/>
          </p:cNvCxnSpPr>
          <p:nvPr/>
        </p:nvCxnSpPr>
        <p:spPr>
          <a:xfrm>
            <a:off x="10459453" y="2995863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0612856" y="2740193"/>
            <a:ext cx="119653" cy="17078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9220200" y="2968792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4-Queens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4008437"/>
            <a:ext cx="6400800" cy="19351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States: 4 queens in 4 columns (4</a:t>
            </a:r>
            <a:r>
              <a:rPr lang="en-US" sz="2400" baseline="30000" dirty="0"/>
              <a:t>4</a:t>
            </a:r>
            <a:r>
              <a:rPr lang="en-US" sz="2400" dirty="0"/>
              <a:t> = 256 states)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Operators: move queen in column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Goal test: no attacks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Evaluation: c(n) = number of attacks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866902"/>
            <a:ext cx="707072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6858000" y="6324600"/>
            <a:ext cx="5334000" cy="54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n-queens – iterative improvement (L5D1)]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– iterative improvement]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397002"/>
            <a:ext cx="108712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Efficient Solution of CSPs</a:t>
            </a:r>
          </a:p>
          <a:p>
            <a:pPr lvl="1"/>
            <a:r>
              <a:rPr lang="en-US" sz="3200" dirty="0"/>
              <a:t>A few more improvements to CSP-Backtracking.</a:t>
            </a:r>
          </a:p>
          <a:p>
            <a:pPr lvl="1"/>
            <a:r>
              <a:rPr lang="en-US" sz="3200" dirty="0"/>
              <a:t>An alternate approach: Iterative Improvement.</a:t>
            </a:r>
          </a:p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Local Search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2557" y="3987453"/>
            <a:ext cx="4915042" cy="25657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Iterative Improvement – n Queens</a:t>
            </a:r>
          </a:p>
        </p:txBody>
      </p:sp>
      <p:pic>
        <p:nvPicPr>
          <p:cNvPr id="5" name="Iterative Improvement -- n quee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3665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Iterative Improvement – Coloring</a:t>
            </a:r>
          </a:p>
        </p:txBody>
      </p:sp>
      <p:pic>
        <p:nvPicPr>
          <p:cNvPr id="3" name="Iterative Improvement -- color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5319" y="1143000"/>
            <a:ext cx="8361362" cy="52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5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Performance of Min-Conflicts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0972800" cy="205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Given random initial state, can solve n-queens in almost constant time for arbitrary n with high probability (e.g., n = 10,000,000)!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same appears to be true for any randomly-generated CSP </a:t>
            </a:r>
            <a:r>
              <a:rPr lang="en-US" sz="2400" i="1" dirty="0"/>
              <a:t>except</a:t>
            </a:r>
            <a:r>
              <a:rPr lang="en-US" sz="2400" dirty="0"/>
              <a:t> in a narrow range of the ratio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628"/>
          <a:stretch>
            <a:fillRect/>
          </a:stretch>
        </p:blipFill>
        <p:spPr bwMode="auto">
          <a:xfrm>
            <a:off x="1228165" y="4509247"/>
            <a:ext cx="3724835" cy="212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505201"/>
            <a:ext cx="3352800" cy="54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6098" y="3341932"/>
            <a:ext cx="4020407" cy="3129004"/>
          </a:xfrm>
          <a:prstGeom prst="rect">
            <a:avLst/>
          </a:prstGeom>
          <a:noFill/>
        </p:spPr>
      </p:pic>
      <p:pic>
        <p:nvPicPr>
          <p:cNvPr id="13315" name="Picture 3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336" t="28521" r="18789" b="53479"/>
          <a:stretch>
            <a:fillRect/>
          </a:stretch>
        </p:blipFill>
        <p:spPr bwMode="auto">
          <a:xfrm>
            <a:off x="9296400" y="3335867"/>
            <a:ext cx="2057400" cy="1371600"/>
          </a:xfrm>
          <a:prstGeom prst="rect">
            <a:avLst/>
          </a:prstGeom>
          <a:noFill/>
        </p:spPr>
      </p:pic>
      <p:pic>
        <p:nvPicPr>
          <p:cNvPr id="13316" name="Picture 4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232" t="59583" r="15143" b="22417"/>
          <a:stretch>
            <a:fillRect/>
          </a:stretch>
        </p:blipFill>
        <p:spPr bwMode="auto">
          <a:xfrm>
            <a:off x="9220200" y="4416524"/>
            <a:ext cx="2209800" cy="120534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067800" y="647093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via Stuart Russell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Completeness of Min-Conflicts [???]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0515600" cy="205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Design a CSP for which Min-Conflicts is not guaranteed to be complete, i.e. might miss a solution that exists.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Hint: Design a situation where we must partially undo a partial solution to arrive at a complete solution.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67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49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66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Completeness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1"/>
            <a:ext cx="1226302" cy="15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0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Completeness of Min-Conflicts [???]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6172200" cy="3124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For the 5-Queens board shown: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How many conflicts are there?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What is the best move that Min-Conflicts can make (in terms of # of conflicts)?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Recall: Can only move a single queen within a single row.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How many conflicts remain after taking the best move?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67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49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66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Min-Conflicts and 5-Queens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1"/>
            <a:ext cx="1226302" cy="15318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2209800"/>
            <a:ext cx="3424878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34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6172200" cy="5334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For the 5-Queens board shown: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How many conflicts are there? 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2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What is the best move that Min-Conflicts can make (in terms of # of conflicts)?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There are many possibilities, e.g. </a:t>
            </a:r>
            <a:r>
              <a:rPr lang="en-US" sz="2000" dirty="0">
                <a:solidFill>
                  <a:srgbClr val="FF0000"/>
                </a:solidFill>
              </a:rPr>
              <a:t>moving Queen 2 to Column 2.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How many conflicts remain after taking the best move?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2</a:t>
            </a:r>
          </a:p>
          <a:p>
            <a:pPr lvl="2"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800" dirty="0"/>
              <a:t>A move that does not improve things is known as a “sideways” move.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in contrast to an “uphill” move.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2209800"/>
            <a:ext cx="3424878" cy="3428999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67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49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66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Min-Conflicts, 5-Queens, Sideways Moves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9829800" y="2895600"/>
            <a:ext cx="1291278" cy="1295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8382000" y="4267200"/>
            <a:ext cx="1295400" cy="13715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89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0972800" cy="205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Completeness: Will Min-Conflicts always find a solution if one exists?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N-Queens: Yes, will eventually get there if we allow sideways moves (cite?)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other problems: No. (cite?)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1026" name="Picture 2" descr="http://people.westminstercollege.edu/faculty/ggagne/fall2014/301/chapters/chapter4/8-queens-local-minimu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133600"/>
            <a:ext cx="37909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Min-Conflicts and Completeness</a:t>
            </a:r>
          </a:p>
        </p:txBody>
      </p:sp>
    </p:spTree>
    <p:extLst>
      <p:ext uri="{BB962C8B-B14F-4D97-AF65-F5344CB8AC3E}">
        <p14:creationId xmlns:p14="http://schemas.microsoft.com/office/powerpoint/2010/main" val="167497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0126" y="2468432"/>
            <a:ext cx="6274674" cy="2789368"/>
          </a:xfrm>
          <a:prstGeom prst="rect">
            <a:avLst/>
          </a:prstGeom>
          <a:noFill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Summary: CSPs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8305800" cy="4525963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CSPs are a special kind of search problem: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States are partial assignments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Goal test defined by constraints</a:t>
            </a:r>
          </a:p>
          <a:p>
            <a:pPr lvl="6">
              <a:spcBef>
                <a:spcPct val="0"/>
              </a:spcBef>
              <a:spcAft>
                <a:spcPts val="0"/>
              </a:spcAft>
            </a:pPr>
            <a:endParaRPr lang="en-US" sz="1200" dirty="0"/>
          </a:p>
          <a:p>
            <a:pPr>
              <a:spcAft>
                <a:spcPts val="0"/>
              </a:spcAft>
            </a:pPr>
            <a:r>
              <a:rPr lang="en-US" sz="2800" dirty="0"/>
              <a:t>Basic solution: CSP-backtracking search</a:t>
            </a:r>
          </a:p>
          <a:p>
            <a:pPr lvl="2"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Speed-ups: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Ordering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Filtering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Structure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Alternate solution: Iterative Min-conflicts. Often effective in practice, particularly for huge problems.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3985" y="1334365"/>
            <a:ext cx="8836433" cy="55227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Local Search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Tree search keeps unexplored alternatives on the fringe (ensures completeness)</a:t>
            </a:r>
          </a:p>
          <a:p>
            <a:pPr lvl="1"/>
            <a:r>
              <a:rPr lang="en-US" sz="2000" dirty="0"/>
              <a:t>Examples: DFS, BFS, UCS, A*, CSP-Backtracking.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Local search: improve a single option until you can’t make it better (no fringe!)</a:t>
            </a:r>
          </a:p>
          <a:p>
            <a:pPr lvl="1"/>
            <a:r>
              <a:rPr lang="en-US" sz="2000" dirty="0"/>
              <a:t>Example: Min-Conflicts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New successor function: local changes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marL="0" indent="0" eaLnBrk="1" hangingPunct="1">
              <a:buNone/>
            </a:pPr>
            <a:endParaRPr lang="en-US" sz="2400" dirty="0"/>
          </a:p>
          <a:p>
            <a:pPr eaLnBrk="1" hangingPunct="1"/>
            <a:r>
              <a:rPr lang="en-US" sz="2400" dirty="0"/>
              <a:t>Generally much faster and more memory efficient (but incomplete and suboptimal)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172200" y="3339765"/>
            <a:ext cx="3886200" cy="1994235"/>
            <a:chOff x="1981200" y="2209800"/>
            <a:chExt cx="5791200" cy="2971800"/>
          </a:xfrm>
        </p:grpSpPr>
        <p:sp>
          <p:nvSpPr>
            <p:cNvPr id="6" name="Oval 5"/>
            <p:cNvSpPr/>
            <p:nvPr/>
          </p:nvSpPr>
          <p:spPr>
            <a:xfrm>
              <a:off x="19812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2004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6"/>
              <a:endCxn id="7" idx="2"/>
            </p:cNvCxnSpPr>
            <p:nvPr/>
          </p:nvCxnSpPr>
          <p:spPr>
            <a:xfrm>
              <a:off x="2590800" y="3733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/>
            <a:stretch>
              <a:fillRect/>
            </a:stretch>
          </p:blipFill>
          <p:spPr>
            <a:xfrm>
              <a:off x="2819400" y="3352800"/>
              <a:ext cx="178307" cy="254507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5943600" y="3048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162800" y="3048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3" idx="6"/>
              <a:endCxn id="14" idx="2"/>
            </p:cNvCxnSpPr>
            <p:nvPr/>
          </p:nvCxnSpPr>
          <p:spPr>
            <a:xfrm>
              <a:off x="6553200" y="3352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/>
            <a:stretch>
              <a:fillRect/>
            </a:stretch>
          </p:blipFill>
          <p:spPr>
            <a:xfrm>
              <a:off x="6781800" y="2971800"/>
              <a:ext cx="178307" cy="254507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5943600" y="3810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162800" y="3810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7" idx="6"/>
              <a:endCxn id="18" idx="2"/>
            </p:cNvCxnSpPr>
            <p:nvPr/>
          </p:nvCxnSpPr>
          <p:spPr>
            <a:xfrm>
              <a:off x="6553200" y="4114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/>
            <a:stretch>
              <a:fillRect/>
            </a:stretch>
          </p:blipFill>
          <p:spPr>
            <a:xfrm>
              <a:off x="6781800" y="3733800"/>
              <a:ext cx="178307" cy="254507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5943600" y="4572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162800" y="4572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21" idx="6"/>
              <a:endCxn id="22" idx="2"/>
            </p:cNvCxnSpPr>
            <p:nvPr/>
          </p:nvCxnSpPr>
          <p:spPr>
            <a:xfrm>
              <a:off x="6553200" y="4876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/>
            <a:stretch>
              <a:fillRect/>
            </a:stretch>
          </p:blipFill>
          <p:spPr>
            <a:xfrm>
              <a:off x="6781800" y="4495800"/>
              <a:ext cx="178307" cy="254507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 flipV="1">
              <a:off x="4114800" y="3352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4114800" y="2590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114800" y="3733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5943600" y="2286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162800" y="2286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3" idx="6"/>
              <a:endCxn id="34" idx="2"/>
            </p:cNvCxnSpPr>
            <p:nvPr/>
          </p:nvCxnSpPr>
          <p:spPr>
            <a:xfrm>
              <a:off x="6553200" y="2590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 cstate="print"/>
            <a:stretch>
              <a:fillRect/>
            </a:stretch>
          </p:blipFill>
          <p:spPr>
            <a:xfrm>
              <a:off x="6781800" y="2209800"/>
              <a:ext cx="178307" cy="254507"/>
            </a:xfrm>
            <a:prstGeom prst="rect">
              <a:avLst/>
            </a:prstGeom>
          </p:spPr>
        </p:pic>
        <p:cxnSp>
          <p:nvCxnSpPr>
            <p:cNvPr id="42" name="Straight Arrow Connector 41"/>
            <p:cNvCxnSpPr/>
            <p:nvPr/>
          </p:nvCxnSpPr>
          <p:spPr>
            <a:xfrm>
              <a:off x="4114800" y="3733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Reminder: CSPs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7150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Domains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Constraints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Implicit (provide code to compute)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Explicit (provide a list of the legal </a:t>
            </a:r>
            <a:r>
              <a:rPr lang="en-US" sz="2000" dirty="0" err="1"/>
              <a:t>tuples</a:t>
            </a:r>
            <a:r>
              <a:rPr lang="en-US" sz="2000" dirty="0"/>
              <a:t>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Unary / Binary / N-</a:t>
            </a:r>
            <a:r>
              <a:rPr lang="en-US" sz="2000" dirty="0" err="1"/>
              <a:t>ary</a:t>
            </a:r>
            <a:endParaRPr lang="en-US" sz="2000" dirty="0"/>
          </a:p>
          <a:p>
            <a:pPr lvl="2" eaLnBrk="1" hangingPunct="1">
              <a:lnSpc>
                <a:spcPct val="80000"/>
              </a:lnSpc>
            </a:pPr>
            <a:endParaRPr lang="en-US" sz="2000" dirty="0"/>
          </a:p>
          <a:p>
            <a:pPr lvl="2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Goals: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Here: find any solution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Also: find all, find best, etc.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5124" name="Group 4"/>
          <p:cNvGrpSpPr>
            <a:grpSpLocks/>
          </p:cNvGrpSpPr>
          <p:nvPr/>
        </p:nvGrpSpPr>
        <p:grpSpPr bwMode="auto">
          <a:xfrm>
            <a:off x="7086600" y="1752600"/>
            <a:ext cx="3124200" cy="1524000"/>
            <a:chOff x="3552" y="1056"/>
            <a:chExt cx="2016" cy="1056"/>
          </a:xfrm>
        </p:grpSpPr>
        <p:grpSp>
          <p:nvGrpSpPr>
            <p:cNvPr id="5138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5148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9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139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5146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7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140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5144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5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5141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2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3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5" name="Rectangle 17"/>
          <p:cNvSpPr>
            <a:spLocks noChangeArrowheads="1"/>
          </p:cNvSpPr>
          <p:nvPr/>
        </p:nvSpPr>
        <p:spPr bwMode="auto">
          <a:xfrm>
            <a:off x="7239000" y="28956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6" name="Rectangle 18"/>
          <p:cNvSpPr>
            <a:spLocks noChangeArrowheads="1"/>
          </p:cNvSpPr>
          <p:nvPr/>
        </p:nvSpPr>
        <p:spPr bwMode="auto">
          <a:xfrm>
            <a:off x="7543800" y="28956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7" name="Rectangle 19"/>
          <p:cNvSpPr>
            <a:spLocks noChangeArrowheads="1"/>
          </p:cNvSpPr>
          <p:nvPr/>
        </p:nvSpPr>
        <p:spPr bwMode="auto">
          <a:xfrm>
            <a:off x="7848600" y="28956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8" name="Rectangle 20"/>
          <p:cNvSpPr>
            <a:spLocks noChangeArrowheads="1"/>
          </p:cNvSpPr>
          <p:nvPr/>
        </p:nvSpPr>
        <p:spPr bwMode="auto">
          <a:xfrm>
            <a:off x="9220200" y="28956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9" name="Rectangle 21"/>
          <p:cNvSpPr>
            <a:spLocks noChangeArrowheads="1"/>
          </p:cNvSpPr>
          <p:nvPr/>
        </p:nvSpPr>
        <p:spPr bwMode="auto">
          <a:xfrm>
            <a:off x="9525000" y="28956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0" name="Rectangle 22"/>
          <p:cNvSpPr>
            <a:spLocks noChangeArrowheads="1"/>
          </p:cNvSpPr>
          <p:nvPr/>
        </p:nvSpPr>
        <p:spPr bwMode="auto">
          <a:xfrm>
            <a:off x="9829800" y="28956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1" name="Rectangle 23"/>
          <p:cNvSpPr>
            <a:spLocks noChangeArrowheads="1"/>
          </p:cNvSpPr>
          <p:nvPr/>
        </p:nvSpPr>
        <p:spPr bwMode="auto">
          <a:xfrm>
            <a:off x="8229600" y="19050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2" name="Rectangle 24"/>
          <p:cNvSpPr>
            <a:spLocks noChangeArrowheads="1"/>
          </p:cNvSpPr>
          <p:nvPr/>
        </p:nvSpPr>
        <p:spPr bwMode="auto">
          <a:xfrm>
            <a:off x="8534400" y="1905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3" name="Rectangle 25"/>
          <p:cNvSpPr>
            <a:spLocks noChangeArrowheads="1"/>
          </p:cNvSpPr>
          <p:nvPr/>
        </p:nvSpPr>
        <p:spPr bwMode="auto">
          <a:xfrm>
            <a:off x="8839200" y="1905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pic>
        <p:nvPicPr>
          <p:cNvPr id="5134" name="Picture 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96200" y="22860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5" name="Picture 2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0" y="22860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6" name="Picture 2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34400" y="31242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7019" y="4270710"/>
            <a:ext cx="4333000" cy="20058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2" y="1677139"/>
            <a:ext cx="7542655" cy="4714159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Hill Climbing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Simple, general idea: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Start wherever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Repeat: move to the best neighboring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</a:t>
            </a:r>
            <a:r>
              <a:rPr lang="en-US" sz="2400" b="1" dirty="0"/>
              <a:t>no neighbors better </a:t>
            </a:r>
            <a:r>
              <a:rPr lang="en-US" sz="2400" dirty="0"/>
              <a:t>than current, quit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bad about this approach?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Complete?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Optimal?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good about it?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Hill Climbing Diagram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95401"/>
            <a:ext cx="9601200" cy="521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0439400" y="30480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shoulder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1447800"/>
            <a:ext cx="1600200" cy="16021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11210156" y="1828800"/>
            <a:ext cx="526705" cy="5842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10530706" y="2438849"/>
            <a:ext cx="594494" cy="53295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ill-climb-qui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71601"/>
            <a:ext cx="5435600" cy="323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1001" y="5029200"/>
            <a:ext cx="4272199" cy="1631216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Starting from X, where do you end up ?</a:t>
            </a:r>
          </a:p>
          <a:p>
            <a:r>
              <a:rPr lang="en-US" sz="2000" dirty="0">
                <a:latin typeface="Calibri"/>
                <a:cs typeface="Calibri"/>
              </a:rPr>
              <a:t>	</a:t>
            </a:r>
          </a:p>
          <a:p>
            <a:r>
              <a:rPr lang="en-US" sz="2000" dirty="0">
                <a:latin typeface="Calibri"/>
                <a:cs typeface="Calibri"/>
              </a:rPr>
              <a:t>Starting from Y, where do you end up ?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Starting from Z, where do you end up ?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 dirty="0"/>
              <a:t>Completeness of Min-Conflicts [???]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67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49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66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/>
              <a:t>Hill-Climbing Quiz</a:t>
            </a:r>
            <a:endParaRPr lang="en-US" kern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1"/>
            <a:ext cx="1226302" cy="15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10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1371606"/>
            <a:ext cx="3557833" cy="3321038"/>
          </a:xfrm>
          <a:prstGeom prst="rect">
            <a:avLst/>
          </a:prstGeom>
          <a:noFill/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Simulated Annealing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1"/>
            <a:ext cx="83820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Idea:  Escape local maxima by allowing downhill moves (</a:t>
            </a:r>
            <a:r>
              <a:rPr lang="en-US" sz="2400" dirty="0">
                <a:hlinkClick r:id="rId3"/>
              </a:rPr>
              <a:t>demo</a:t>
            </a:r>
            <a:r>
              <a:rPr lang="en-US" sz="2400" dirty="0"/>
              <a:t>)</a:t>
            </a:r>
          </a:p>
          <a:p>
            <a:pPr lvl="1" eaLnBrk="1" hangingPunct="1"/>
            <a:r>
              <a:rPr lang="en-US" sz="2000" dirty="0"/>
              <a:t>But make them rarer as time goes on</a:t>
            </a:r>
          </a:p>
          <a:p>
            <a:pPr eaLnBrk="1" hangingPunct="1"/>
            <a:endParaRPr lang="en-US" sz="2400" dirty="0"/>
          </a:p>
        </p:txBody>
      </p:sp>
      <p:sp>
        <p:nvSpPr>
          <p:cNvPr id="2970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768B184-C4E0-4180-96FE-94E567DC571B}" type="slidenum">
              <a:rPr lang="en-US" smtClean="0">
                <a:latin typeface="Arial" charset="0"/>
              </a:rPr>
              <a:pPr/>
              <a:t>43</a:t>
            </a:fld>
            <a:endParaRPr lang="en-US">
              <a:latin typeface="Arial" charset="0"/>
            </a:endParaRP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2209802"/>
            <a:ext cx="7848600" cy="42878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Simulated Annealing</a:t>
            </a:r>
          </a:p>
        </p:txBody>
      </p:sp>
      <p:sp>
        <p:nvSpPr>
          <p:cNvPr id="948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77724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Theoretical guarantee:</a:t>
            </a:r>
            <a:endParaRPr lang="en-US" sz="9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If T decreased slowly enough, will converge to optimal state!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Is this an interesting guarantee?</a:t>
            </a:r>
          </a:p>
          <a:p>
            <a:pPr lvl="1">
              <a:lnSpc>
                <a:spcPct val="80000"/>
              </a:lnSpc>
            </a:pPr>
            <a:r>
              <a:rPr lang="en-US" sz="2400" dirty="0" err="1"/>
              <a:t>Kinda</a:t>
            </a:r>
            <a:r>
              <a:rPr lang="en-US" sz="2400" dirty="0"/>
              <a:t>. Have to run algorithm forever to get guaranteed optimum.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Sounds like magic, but reality is reality: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The more downhill steps you need to escape a local optimum, the less likely you are to ever make them all in a row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People think hard about </a:t>
            </a:r>
            <a:r>
              <a:rPr lang="en-US" sz="2400" i="1" dirty="0"/>
              <a:t>ridge operators </a:t>
            </a:r>
            <a:r>
              <a:rPr lang="en-US" sz="2400" dirty="0"/>
              <a:t>which let you jump around the space in better ways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1371606"/>
            <a:ext cx="3557833" cy="33210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Random Restarts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267014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Vanilla hill climbing and simulated annealing can be parallelized: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After running for a while, restart from a new random starting point.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Restart conditions include: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After running for Z total steps.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After spending Z units of time on a shoulder.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Anything else you can dream.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Can run many random searches in parallel.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533400" y="4267200"/>
            <a:ext cx="1447800" cy="40011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24748552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3400" y="4763917"/>
            <a:ext cx="1447800" cy="40011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32752411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3400" y="5270460"/>
            <a:ext cx="1447800" cy="40011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24415124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3400" y="5772090"/>
            <a:ext cx="1447800" cy="40011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32543213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3962400"/>
            <a:ext cx="457200" cy="211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dirty="0">
                <a:solidFill>
                  <a:srgbClr val="FF0000"/>
                </a:solidFill>
              </a:rPr>
              <a:t>24</a:t>
            </a:r>
          </a:p>
          <a:p>
            <a:pPr>
              <a:lnSpc>
                <a:spcPts val="4000"/>
              </a:lnSpc>
            </a:pPr>
            <a:r>
              <a:rPr lang="en-US" dirty="0">
                <a:solidFill>
                  <a:srgbClr val="FF0000"/>
                </a:solidFill>
              </a:rPr>
              <a:t>23</a:t>
            </a:r>
          </a:p>
          <a:p>
            <a:pPr>
              <a:lnSpc>
                <a:spcPts val="4000"/>
              </a:lnSpc>
            </a:pPr>
            <a:r>
              <a:rPr lang="en-US" dirty="0">
                <a:solidFill>
                  <a:srgbClr val="FF0000"/>
                </a:solidFill>
              </a:rPr>
              <a:t>20</a:t>
            </a:r>
          </a:p>
          <a:p>
            <a:pPr>
              <a:lnSpc>
                <a:spcPts val="4000"/>
              </a:lnSpc>
            </a:pPr>
            <a:r>
              <a:rPr lang="en-US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43200" y="4267200"/>
            <a:ext cx="1447800" cy="40011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24748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743200" y="4768830"/>
            <a:ext cx="1447800" cy="40011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327524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743200" y="5270460"/>
            <a:ext cx="1447800" cy="40011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4415124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743200" y="5772090"/>
            <a:ext cx="1447800" cy="40011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43213</a:t>
            </a:r>
          </a:p>
        </p:txBody>
      </p:sp>
      <p:cxnSp>
        <p:nvCxnSpPr>
          <p:cNvPr id="15" name="Straight Arrow Connector 14"/>
          <p:cNvCxnSpPr>
            <a:stCxn id="3" idx="3"/>
            <a:endCxn id="18" idx="1"/>
          </p:cNvCxnSpPr>
          <p:nvPr/>
        </p:nvCxnSpPr>
        <p:spPr>
          <a:xfrm>
            <a:off x="1981200" y="4467255"/>
            <a:ext cx="76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3"/>
            <a:endCxn id="19" idx="1"/>
          </p:cNvCxnSpPr>
          <p:nvPr/>
        </p:nvCxnSpPr>
        <p:spPr>
          <a:xfrm>
            <a:off x="1981200" y="4963972"/>
            <a:ext cx="762000" cy="4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3"/>
            <a:endCxn id="20" idx="1"/>
          </p:cNvCxnSpPr>
          <p:nvPr/>
        </p:nvCxnSpPr>
        <p:spPr>
          <a:xfrm>
            <a:off x="1981200" y="5470515"/>
            <a:ext cx="76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3"/>
            <a:endCxn id="21" idx="1"/>
          </p:cNvCxnSpPr>
          <p:nvPr/>
        </p:nvCxnSpPr>
        <p:spPr>
          <a:xfrm>
            <a:off x="1981200" y="5972145"/>
            <a:ext cx="76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66800" y="63246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Number of constraints obeyed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91000" y="3962400"/>
            <a:ext cx="457200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dirty="0">
                <a:solidFill>
                  <a:srgbClr val="FF0000"/>
                </a:solidFill>
              </a:rPr>
              <a:t>25</a:t>
            </a:r>
          </a:p>
          <a:p>
            <a:pPr>
              <a:lnSpc>
                <a:spcPts val="4000"/>
              </a:lnSpc>
            </a:pPr>
            <a:r>
              <a:rPr lang="en-US" dirty="0">
                <a:solidFill>
                  <a:srgbClr val="FF0000"/>
                </a:solidFill>
              </a:rPr>
              <a:t>22</a:t>
            </a:r>
          </a:p>
          <a:p>
            <a:pPr>
              <a:lnSpc>
                <a:spcPts val="4000"/>
              </a:lnSpc>
            </a:pPr>
            <a:r>
              <a:rPr lang="en-US" dirty="0">
                <a:solidFill>
                  <a:srgbClr val="FF0000"/>
                </a:solidFill>
              </a:rPr>
              <a:t>20</a:t>
            </a:r>
          </a:p>
          <a:p>
            <a:pPr>
              <a:lnSpc>
                <a:spcPts val="4000"/>
              </a:lnSpc>
            </a:pPr>
            <a:r>
              <a:rPr lang="en-US" dirty="0">
                <a:solidFill>
                  <a:srgbClr val="FF0000"/>
                </a:solidFill>
              </a:rPr>
              <a:t>11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4191000" y="4267200"/>
            <a:ext cx="2209800" cy="1905000"/>
            <a:chOff x="4191000" y="4267200"/>
            <a:chExt cx="2209800" cy="1905000"/>
          </a:xfrm>
        </p:grpSpPr>
        <p:sp>
          <p:nvSpPr>
            <p:cNvPr id="29" name="Rectangle 28"/>
            <p:cNvSpPr/>
            <p:nvPr/>
          </p:nvSpPr>
          <p:spPr>
            <a:xfrm>
              <a:off x="4953000" y="4267200"/>
              <a:ext cx="1447800" cy="40011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247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8652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953000" y="4768830"/>
              <a:ext cx="1447800" cy="40011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32752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21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953000" y="5270460"/>
              <a:ext cx="1447800" cy="40011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3441512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953000" y="5772090"/>
              <a:ext cx="1447800" cy="40011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32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43213</a:t>
              </a:r>
            </a:p>
          </p:txBody>
        </p:sp>
        <p:cxnSp>
          <p:nvCxnSpPr>
            <p:cNvPr id="33" name="Straight Arrow Connector 32"/>
            <p:cNvCxnSpPr>
              <a:endCxn id="29" idx="1"/>
            </p:cNvCxnSpPr>
            <p:nvPr/>
          </p:nvCxnSpPr>
          <p:spPr>
            <a:xfrm>
              <a:off x="4191000" y="4467255"/>
              <a:ext cx="76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endCxn id="30" idx="1"/>
            </p:cNvCxnSpPr>
            <p:nvPr/>
          </p:nvCxnSpPr>
          <p:spPr>
            <a:xfrm>
              <a:off x="4191000" y="4963972"/>
              <a:ext cx="762000" cy="4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31" idx="1"/>
            </p:cNvCxnSpPr>
            <p:nvPr/>
          </p:nvCxnSpPr>
          <p:spPr>
            <a:xfrm>
              <a:off x="4191000" y="5470515"/>
              <a:ext cx="76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2" idx="1"/>
            </p:cNvCxnSpPr>
            <p:nvPr/>
          </p:nvCxnSpPr>
          <p:spPr>
            <a:xfrm>
              <a:off x="4191000" y="5972145"/>
              <a:ext cx="76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6393094" y="3970688"/>
            <a:ext cx="457200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dirty="0">
                <a:solidFill>
                  <a:srgbClr val="FF0000"/>
                </a:solidFill>
              </a:rPr>
              <a:t>25</a:t>
            </a:r>
          </a:p>
          <a:p>
            <a:pPr>
              <a:lnSpc>
                <a:spcPts val="4000"/>
              </a:lnSpc>
            </a:pPr>
            <a:r>
              <a:rPr lang="en-US" dirty="0">
                <a:solidFill>
                  <a:srgbClr val="FF0000"/>
                </a:solidFill>
              </a:rPr>
              <a:t>23</a:t>
            </a:r>
          </a:p>
          <a:p>
            <a:pPr>
              <a:lnSpc>
                <a:spcPts val="4000"/>
              </a:lnSpc>
            </a:pPr>
            <a:r>
              <a:rPr lang="en-US" dirty="0">
                <a:solidFill>
                  <a:srgbClr val="FF0000"/>
                </a:solidFill>
              </a:rPr>
              <a:t>21</a:t>
            </a:r>
          </a:p>
          <a:p>
            <a:pPr>
              <a:lnSpc>
                <a:spcPts val="4000"/>
              </a:lnSpc>
            </a:pPr>
            <a:r>
              <a:rPr lang="en-US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8602894" y="3991236"/>
            <a:ext cx="457200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dirty="0">
                <a:solidFill>
                  <a:srgbClr val="FF0000"/>
                </a:solidFill>
              </a:rPr>
              <a:t>27</a:t>
            </a:r>
          </a:p>
          <a:p>
            <a:pPr>
              <a:lnSpc>
                <a:spcPts val="4000"/>
              </a:lnSpc>
            </a:pPr>
            <a:r>
              <a:rPr lang="en-US" dirty="0">
                <a:solidFill>
                  <a:srgbClr val="FF0000"/>
                </a:solidFill>
              </a:rPr>
              <a:t>26</a:t>
            </a:r>
          </a:p>
          <a:p>
            <a:pPr>
              <a:lnSpc>
                <a:spcPts val="4000"/>
              </a:lnSpc>
            </a:pPr>
            <a:r>
              <a:rPr lang="en-US" dirty="0">
                <a:solidFill>
                  <a:srgbClr val="FF0000"/>
                </a:solidFill>
              </a:rPr>
              <a:t>20</a:t>
            </a:r>
          </a:p>
          <a:p>
            <a:pPr>
              <a:lnSpc>
                <a:spcPts val="4000"/>
              </a:lnSpc>
            </a:pPr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6400800" y="4267200"/>
            <a:ext cx="4724400" cy="2349541"/>
            <a:chOff x="6400800" y="4267200"/>
            <a:chExt cx="4724400" cy="2349541"/>
          </a:xfrm>
        </p:grpSpPr>
        <p:sp>
          <p:nvSpPr>
            <p:cNvPr id="74" name="Rectangle 73"/>
            <p:cNvSpPr/>
            <p:nvPr/>
          </p:nvSpPr>
          <p:spPr>
            <a:xfrm>
              <a:off x="7162800" y="4267200"/>
              <a:ext cx="1447800" cy="40011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2474865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162800" y="4768830"/>
              <a:ext cx="1447800" cy="40011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2752621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162800" y="5270460"/>
              <a:ext cx="1447800" cy="40011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3441512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162800" y="5772090"/>
              <a:ext cx="1447800" cy="40011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99123123</a:t>
              </a:r>
            </a:p>
          </p:txBody>
        </p:sp>
        <p:cxnSp>
          <p:nvCxnSpPr>
            <p:cNvPr id="78" name="Straight Arrow Connector 77"/>
            <p:cNvCxnSpPr>
              <a:endCxn id="74" idx="1"/>
            </p:cNvCxnSpPr>
            <p:nvPr/>
          </p:nvCxnSpPr>
          <p:spPr>
            <a:xfrm>
              <a:off x="6400800" y="4467255"/>
              <a:ext cx="76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75" idx="1"/>
            </p:cNvCxnSpPr>
            <p:nvPr/>
          </p:nvCxnSpPr>
          <p:spPr>
            <a:xfrm>
              <a:off x="6400800" y="4963972"/>
              <a:ext cx="762000" cy="4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endCxn id="76" idx="1"/>
            </p:cNvCxnSpPr>
            <p:nvPr/>
          </p:nvCxnSpPr>
          <p:spPr>
            <a:xfrm>
              <a:off x="6400800" y="5470515"/>
              <a:ext cx="76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86600" y="6247409"/>
              <a:ext cx="403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  <a:r>
                <a:rPr lang="en-US" baseline="30000" dirty="0"/>
                <a:t>th</a:t>
              </a:r>
              <a:r>
                <a:rPr lang="en-US" dirty="0"/>
                <a:t> search performs random restart.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622586" y="4064640"/>
            <a:ext cx="1293688" cy="2144177"/>
            <a:chOff x="8622586" y="4064640"/>
            <a:chExt cx="1293688" cy="2144177"/>
          </a:xfrm>
        </p:grpSpPr>
        <p:cxnSp>
          <p:nvCxnSpPr>
            <p:cNvPr id="86" name="Straight Arrow Connector 85"/>
            <p:cNvCxnSpPr/>
            <p:nvPr/>
          </p:nvCxnSpPr>
          <p:spPr>
            <a:xfrm>
              <a:off x="8622586" y="4467255"/>
              <a:ext cx="76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8622586" y="4963972"/>
              <a:ext cx="762000" cy="4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8622586" y="5470515"/>
              <a:ext cx="76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8622586" y="5972145"/>
              <a:ext cx="76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9459074" y="4064640"/>
              <a:ext cx="457200" cy="2144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b="1" dirty="0"/>
                <a:t>…</a:t>
              </a:r>
            </a:p>
            <a:p>
              <a:pPr>
                <a:lnSpc>
                  <a:spcPts val="4000"/>
                </a:lnSpc>
              </a:pPr>
              <a:r>
                <a:rPr lang="en-US" b="1" dirty="0"/>
                <a:t>…</a:t>
              </a:r>
            </a:p>
            <a:p>
              <a:pPr>
                <a:lnSpc>
                  <a:spcPts val="4000"/>
                </a:lnSpc>
              </a:pPr>
              <a:r>
                <a:rPr lang="en-US" b="1" dirty="0"/>
                <a:t>…</a:t>
              </a:r>
            </a:p>
            <a:p>
              <a:pPr>
                <a:lnSpc>
                  <a:spcPts val="4000"/>
                </a:lnSpc>
              </a:pPr>
              <a:r>
                <a:rPr lang="en-US" b="1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454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8" grpId="0"/>
      <p:bldP spid="38" grpId="0"/>
      <p:bldP spid="8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Genetic Algorithms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648200"/>
            <a:ext cx="114300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Genetic algorithms use a natural selection metaphor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Keep best N hypotheses at each step (selection) based on a fitness function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Also have pairwise crossover operators, with optional mutation to give variety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Instead of taking a step in your landscape, take a huge random leap</a:t>
            </a:r>
          </a:p>
          <a:p>
            <a:pPr marL="1371496" lvl="3" indent="0">
              <a:lnSpc>
                <a:spcPct val="90000"/>
              </a:lnSpc>
              <a:buNone/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Possibly the most misunderstood, misapplied (and even maligned) technique around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6" y="1676401"/>
            <a:ext cx="8391525" cy="249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7358" y="1321658"/>
            <a:ext cx="2892079" cy="34749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2819400" y="4191000"/>
            <a:ext cx="65532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Why does crossover make sense 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When wouldn’t it make sense?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mutation be?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a good fitness function be?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2" y="1524002"/>
            <a:ext cx="7608887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Adversarial Search!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Picking a move in chess by considering potential opponent’s moves.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2242690"/>
            <a:ext cx="4569768" cy="422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Fault Diagnosis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Fault networks: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Variables?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Domains?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Constraints?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Various ways to query,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	given symptoms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Some cause (abduction)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Simplest cause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All possible causes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What test is most useful?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Prediction: cause to effect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We’ll see this idea again with </a:t>
            </a:r>
            <a:r>
              <a:rPr lang="en-US" sz="2400" dirty="0" err="1"/>
              <a:t>Bayes</a:t>
            </a:r>
            <a:r>
              <a:rPr lang="en-US" sz="2400" dirty="0"/>
              <a:t>’ nets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36868" name="Oval 4"/>
          <p:cNvSpPr>
            <a:spLocks noChangeArrowheads="1"/>
          </p:cNvSpPr>
          <p:nvPr/>
        </p:nvSpPr>
        <p:spPr bwMode="auto">
          <a:xfrm>
            <a:off x="5638800" y="20431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69" name="Oval 5"/>
          <p:cNvSpPr>
            <a:spLocks noChangeArrowheads="1"/>
          </p:cNvSpPr>
          <p:nvPr/>
        </p:nvSpPr>
        <p:spPr bwMode="auto">
          <a:xfrm>
            <a:off x="5638800" y="25765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5638800" y="31099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1" name="Oval 7"/>
          <p:cNvSpPr>
            <a:spLocks noChangeArrowheads="1"/>
          </p:cNvSpPr>
          <p:nvPr/>
        </p:nvSpPr>
        <p:spPr bwMode="auto">
          <a:xfrm>
            <a:off x="5638800" y="36433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7239000" y="22717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3" name="Oval 9"/>
          <p:cNvSpPr>
            <a:spLocks noChangeArrowheads="1"/>
          </p:cNvSpPr>
          <p:nvPr/>
        </p:nvSpPr>
        <p:spPr bwMode="auto">
          <a:xfrm>
            <a:off x="7239000" y="28051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4" name="Oval 10"/>
          <p:cNvSpPr>
            <a:spLocks noChangeArrowheads="1"/>
          </p:cNvSpPr>
          <p:nvPr/>
        </p:nvSpPr>
        <p:spPr bwMode="auto">
          <a:xfrm>
            <a:off x="7239000" y="33385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5" name="Freeform 24"/>
          <p:cNvSpPr>
            <a:spLocks/>
          </p:cNvSpPr>
          <p:nvPr/>
        </p:nvSpPr>
        <p:spPr bwMode="auto">
          <a:xfrm>
            <a:off x="6477000" y="2271713"/>
            <a:ext cx="319088" cy="233363"/>
          </a:xfrm>
          <a:custGeom>
            <a:avLst/>
            <a:gdLst>
              <a:gd name="T0" fmla="*/ 2147483647 w 523"/>
              <a:gd name="T1" fmla="*/ 0 h 309"/>
              <a:gd name="T2" fmla="*/ 2147483647 w 523"/>
              <a:gd name="T3" fmla="*/ 2147483647 h 309"/>
              <a:gd name="T4" fmla="*/ 2147483647 w 523"/>
              <a:gd name="T5" fmla="*/ 2147483647 h 309"/>
              <a:gd name="T6" fmla="*/ 2147483647 w 523"/>
              <a:gd name="T7" fmla="*/ 2147483647 h 309"/>
              <a:gd name="T8" fmla="*/ 2147483647 w 523"/>
              <a:gd name="T9" fmla="*/ 2147483647 h 309"/>
              <a:gd name="T10" fmla="*/ 2147483647 w 523"/>
              <a:gd name="T11" fmla="*/ 2147483647 h 309"/>
              <a:gd name="T12" fmla="*/ 2147483647 w 523"/>
              <a:gd name="T13" fmla="*/ 0 h 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3"/>
              <a:gd name="T22" fmla="*/ 0 h 309"/>
              <a:gd name="T23" fmla="*/ 523 w 523"/>
              <a:gd name="T24" fmla="*/ 309 h 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3" h="309">
                <a:moveTo>
                  <a:pt x="40" y="0"/>
                </a:moveTo>
                <a:cubicBezTo>
                  <a:pt x="0" y="24"/>
                  <a:pt x="136" y="96"/>
                  <a:pt x="136" y="144"/>
                </a:cubicBezTo>
                <a:cubicBezTo>
                  <a:pt x="136" y="192"/>
                  <a:pt x="9" y="267"/>
                  <a:pt x="40" y="288"/>
                </a:cubicBezTo>
                <a:cubicBezTo>
                  <a:pt x="71" y="309"/>
                  <a:pt x="241" y="292"/>
                  <a:pt x="321" y="268"/>
                </a:cubicBezTo>
                <a:cubicBezTo>
                  <a:pt x="401" y="244"/>
                  <a:pt x="523" y="184"/>
                  <a:pt x="520" y="144"/>
                </a:cubicBezTo>
                <a:cubicBezTo>
                  <a:pt x="517" y="104"/>
                  <a:pt x="380" y="50"/>
                  <a:pt x="300" y="26"/>
                </a:cubicBezTo>
                <a:cubicBezTo>
                  <a:pt x="220" y="2"/>
                  <a:pt x="94" y="5"/>
                  <a:pt x="40" y="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36876" name="Freeform 26"/>
          <p:cNvSpPr>
            <a:spLocks/>
          </p:cNvSpPr>
          <p:nvPr/>
        </p:nvSpPr>
        <p:spPr bwMode="auto">
          <a:xfrm>
            <a:off x="6477000" y="3414713"/>
            <a:ext cx="319088" cy="233363"/>
          </a:xfrm>
          <a:custGeom>
            <a:avLst/>
            <a:gdLst>
              <a:gd name="T0" fmla="*/ 2147483647 w 523"/>
              <a:gd name="T1" fmla="*/ 0 h 309"/>
              <a:gd name="T2" fmla="*/ 2147483647 w 523"/>
              <a:gd name="T3" fmla="*/ 2147483647 h 309"/>
              <a:gd name="T4" fmla="*/ 2147483647 w 523"/>
              <a:gd name="T5" fmla="*/ 2147483647 h 309"/>
              <a:gd name="T6" fmla="*/ 2147483647 w 523"/>
              <a:gd name="T7" fmla="*/ 2147483647 h 309"/>
              <a:gd name="T8" fmla="*/ 2147483647 w 523"/>
              <a:gd name="T9" fmla="*/ 2147483647 h 309"/>
              <a:gd name="T10" fmla="*/ 2147483647 w 523"/>
              <a:gd name="T11" fmla="*/ 2147483647 h 309"/>
              <a:gd name="T12" fmla="*/ 2147483647 w 523"/>
              <a:gd name="T13" fmla="*/ 0 h 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3"/>
              <a:gd name="T22" fmla="*/ 0 h 309"/>
              <a:gd name="T23" fmla="*/ 523 w 523"/>
              <a:gd name="T24" fmla="*/ 309 h 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3" h="309">
                <a:moveTo>
                  <a:pt x="40" y="0"/>
                </a:moveTo>
                <a:cubicBezTo>
                  <a:pt x="0" y="24"/>
                  <a:pt x="136" y="96"/>
                  <a:pt x="136" y="144"/>
                </a:cubicBezTo>
                <a:cubicBezTo>
                  <a:pt x="136" y="192"/>
                  <a:pt x="9" y="267"/>
                  <a:pt x="40" y="288"/>
                </a:cubicBezTo>
                <a:cubicBezTo>
                  <a:pt x="71" y="309"/>
                  <a:pt x="241" y="292"/>
                  <a:pt x="321" y="268"/>
                </a:cubicBezTo>
                <a:cubicBezTo>
                  <a:pt x="401" y="244"/>
                  <a:pt x="523" y="184"/>
                  <a:pt x="520" y="144"/>
                </a:cubicBezTo>
                <a:cubicBezTo>
                  <a:pt x="517" y="104"/>
                  <a:pt x="380" y="50"/>
                  <a:pt x="300" y="26"/>
                </a:cubicBezTo>
                <a:cubicBezTo>
                  <a:pt x="220" y="2"/>
                  <a:pt x="94" y="5"/>
                  <a:pt x="40" y="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cxnSp>
        <p:nvCxnSpPr>
          <p:cNvPr id="36877" name="AutoShape 27"/>
          <p:cNvCxnSpPr>
            <a:cxnSpLocks noChangeShapeType="1"/>
            <a:stCxn id="36868" idx="6"/>
            <a:endCxn id="36875" idx="1"/>
          </p:cNvCxnSpPr>
          <p:nvPr/>
        </p:nvCxnSpPr>
        <p:spPr bwMode="auto">
          <a:xfrm>
            <a:off x="5943602" y="2195516"/>
            <a:ext cx="615951" cy="1857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78" name="AutoShape 28"/>
          <p:cNvCxnSpPr>
            <a:cxnSpLocks noChangeShapeType="1"/>
            <a:stCxn id="36869" idx="6"/>
            <a:endCxn id="36875" idx="1"/>
          </p:cNvCxnSpPr>
          <p:nvPr/>
        </p:nvCxnSpPr>
        <p:spPr bwMode="auto">
          <a:xfrm flipV="1">
            <a:off x="5943602" y="2381253"/>
            <a:ext cx="615951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79" name="AutoShape 29"/>
          <p:cNvCxnSpPr>
            <a:cxnSpLocks noChangeShapeType="1"/>
            <a:stCxn id="36875" idx="4"/>
            <a:endCxn id="36872" idx="2"/>
          </p:cNvCxnSpPr>
          <p:nvPr/>
        </p:nvCxnSpPr>
        <p:spPr bwMode="auto">
          <a:xfrm>
            <a:off x="6794502" y="2381253"/>
            <a:ext cx="444500" cy="428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0" name="AutoShape 30"/>
          <p:cNvCxnSpPr>
            <a:cxnSpLocks noChangeShapeType="1"/>
            <a:stCxn id="36896" idx="4"/>
            <a:endCxn id="36873" idx="2"/>
          </p:cNvCxnSpPr>
          <p:nvPr/>
        </p:nvCxnSpPr>
        <p:spPr bwMode="auto">
          <a:xfrm>
            <a:off x="6794502" y="2928941"/>
            <a:ext cx="444500" cy="28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1" name="AutoShape 31"/>
          <p:cNvCxnSpPr>
            <a:cxnSpLocks noChangeShapeType="1"/>
            <a:stCxn id="36869" idx="6"/>
            <a:endCxn id="36896" idx="1"/>
          </p:cNvCxnSpPr>
          <p:nvPr/>
        </p:nvCxnSpPr>
        <p:spPr bwMode="auto">
          <a:xfrm>
            <a:off x="5943602" y="2728916"/>
            <a:ext cx="615951" cy="200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2" name="AutoShape 32"/>
          <p:cNvCxnSpPr>
            <a:cxnSpLocks noChangeShapeType="1"/>
            <a:stCxn id="36870" idx="6"/>
            <a:endCxn id="36896" idx="1"/>
          </p:cNvCxnSpPr>
          <p:nvPr/>
        </p:nvCxnSpPr>
        <p:spPr bwMode="auto">
          <a:xfrm flipV="1">
            <a:off x="5943602" y="2928941"/>
            <a:ext cx="615951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3" name="AutoShape 33"/>
          <p:cNvCxnSpPr>
            <a:cxnSpLocks noChangeShapeType="1"/>
            <a:stCxn id="36871" idx="6"/>
            <a:endCxn id="36876" idx="1"/>
          </p:cNvCxnSpPr>
          <p:nvPr/>
        </p:nvCxnSpPr>
        <p:spPr bwMode="auto">
          <a:xfrm flipV="1">
            <a:off x="5943602" y="3524252"/>
            <a:ext cx="615951" cy="2714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4" name="AutoShape 34"/>
          <p:cNvCxnSpPr>
            <a:cxnSpLocks noChangeShapeType="1"/>
            <a:stCxn id="36869" idx="6"/>
            <a:endCxn id="36876" idx="1"/>
          </p:cNvCxnSpPr>
          <p:nvPr/>
        </p:nvCxnSpPr>
        <p:spPr bwMode="auto">
          <a:xfrm>
            <a:off x="5943602" y="2728916"/>
            <a:ext cx="615951" cy="795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5" name="AutoShape 35"/>
          <p:cNvCxnSpPr>
            <a:cxnSpLocks noChangeShapeType="1"/>
            <a:stCxn id="36876" idx="4"/>
            <a:endCxn id="36874" idx="2"/>
          </p:cNvCxnSpPr>
          <p:nvPr/>
        </p:nvCxnSpPr>
        <p:spPr bwMode="auto">
          <a:xfrm flipV="1">
            <a:off x="6794502" y="3490916"/>
            <a:ext cx="444500" cy="33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6886" name="Text Box 36"/>
          <p:cNvSpPr txBox="1">
            <a:spLocks noChangeArrowheads="1"/>
          </p:cNvSpPr>
          <p:nvPr/>
        </p:nvSpPr>
        <p:spPr bwMode="auto">
          <a:xfrm>
            <a:off x="4191000" y="1981200"/>
            <a:ext cx="1524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SMTP down</a:t>
            </a:r>
          </a:p>
        </p:txBody>
      </p:sp>
      <p:sp>
        <p:nvSpPr>
          <p:cNvPr id="36887" name="Text Box 37"/>
          <p:cNvSpPr txBox="1">
            <a:spLocks noChangeArrowheads="1"/>
          </p:cNvSpPr>
          <p:nvPr/>
        </p:nvSpPr>
        <p:spPr bwMode="auto">
          <a:xfrm>
            <a:off x="4191000" y="2500313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DNS down</a:t>
            </a:r>
          </a:p>
        </p:txBody>
      </p:sp>
      <p:sp>
        <p:nvSpPr>
          <p:cNvPr id="36888" name="Text Box 38"/>
          <p:cNvSpPr txBox="1">
            <a:spLocks noChangeArrowheads="1"/>
          </p:cNvSpPr>
          <p:nvPr/>
        </p:nvSpPr>
        <p:spPr bwMode="auto">
          <a:xfrm>
            <a:off x="4191000" y="2925764"/>
            <a:ext cx="1447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Firewall blocking</a:t>
            </a:r>
          </a:p>
        </p:txBody>
      </p:sp>
      <p:sp>
        <p:nvSpPr>
          <p:cNvPr id="36889" name="Text Box 39"/>
          <p:cNvSpPr txBox="1">
            <a:spLocks noChangeArrowheads="1"/>
          </p:cNvSpPr>
          <p:nvPr/>
        </p:nvSpPr>
        <p:spPr bwMode="auto">
          <a:xfrm>
            <a:off x="4191000" y="3657600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Printer jam</a:t>
            </a:r>
          </a:p>
        </p:txBody>
      </p:sp>
      <p:sp>
        <p:nvSpPr>
          <p:cNvPr id="36890" name="Text Box 40"/>
          <p:cNvSpPr txBox="1">
            <a:spLocks noChangeArrowheads="1"/>
          </p:cNvSpPr>
          <p:nvPr/>
        </p:nvSpPr>
        <p:spPr bwMode="auto">
          <a:xfrm>
            <a:off x="7620000" y="3324226"/>
            <a:ext cx="16002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Can’t print</a:t>
            </a:r>
          </a:p>
        </p:txBody>
      </p:sp>
      <p:sp>
        <p:nvSpPr>
          <p:cNvPr id="36891" name="Text Box 41"/>
          <p:cNvSpPr txBox="1">
            <a:spLocks noChangeArrowheads="1"/>
          </p:cNvSpPr>
          <p:nvPr/>
        </p:nvSpPr>
        <p:spPr bwMode="auto">
          <a:xfrm>
            <a:off x="7620000" y="2195513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Can’t email</a:t>
            </a:r>
          </a:p>
        </p:txBody>
      </p:sp>
      <p:sp>
        <p:nvSpPr>
          <p:cNvPr id="36892" name="Text Box 42"/>
          <p:cNvSpPr txBox="1">
            <a:spLocks noChangeArrowheads="1"/>
          </p:cNvSpPr>
          <p:nvPr/>
        </p:nvSpPr>
        <p:spPr bwMode="auto">
          <a:xfrm>
            <a:off x="7620000" y="274320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Can’t IM</a:t>
            </a:r>
          </a:p>
        </p:txBody>
      </p:sp>
      <p:sp>
        <p:nvSpPr>
          <p:cNvPr id="36893" name="Text Box 43"/>
          <p:cNvSpPr txBox="1">
            <a:spLocks noChangeArrowheads="1"/>
          </p:cNvSpPr>
          <p:nvPr/>
        </p:nvSpPr>
        <p:spPr bwMode="auto">
          <a:xfrm>
            <a:off x="4191000" y="1447802"/>
            <a:ext cx="1524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Causes</a:t>
            </a:r>
          </a:p>
        </p:txBody>
      </p:sp>
      <p:sp>
        <p:nvSpPr>
          <p:cNvPr id="36894" name="Text Box 44"/>
          <p:cNvSpPr txBox="1">
            <a:spLocks noChangeArrowheads="1"/>
          </p:cNvSpPr>
          <p:nvPr/>
        </p:nvSpPr>
        <p:spPr bwMode="auto">
          <a:xfrm>
            <a:off x="7620000" y="1447800"/>
            <a:ext cx="1524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Symptoms</a:t>
            </a:r>
          </a:p>
        </p:txBody>
      </p:sp>
      <p:sp>
        <p:nvSpPr>
          <p:cNvPr id="36895" name="Line 45"/>
          <p:cNvSpPr>
            <a:spLocks noChangeShapeType="1"/>
          </p:cNvSpPr>
          <p:nvPr/>
        </p:nvSpPr>
        <p:spPr bwMode="auto">
          <a:xfrm>
            <a:off x="4267200" y="1905000"/>
            <a:ext cx="464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36896" name="Freeform 46"/>
          <p:cNvSpPr>
            <a:spLocks/>
          </p:cNvSpPr>
          <p:nvPr/>
        </p:nvSpPr>
        <p:spPr bwMode="auto">
          <a:xfrm>
            <a:off x="6477000" y="2819401"/>
            <a:ext cx="319088" cy="233363"/>
          </a:xfrm>
          <a:custGeom>
            <a:avLst/>
            <a:gdLst>
              <a:gd name="T0" fmla="*/ 2147483647 w 523"/>
              <a:gd name="T1" fmla="*/ 0 h 309"/>
              <a:gd name="T2" fmla="*/ 2147483647 w 523"/>
              <a:gd name="T3" fmla="*/ 2147483647 h 309"/>
              <a:gd name="T4" fmla="*/ 2147483647 w 523"/>
              <a:gd name="T5" fmla="*/ 2147483647 h 309"/>
              <a:gd name="T6" fmla="*/ 2147483647 w 523"/>
              <a:gd name="T7" fmla="*/ 2147483647 h 309"/>
              <a:gd name="T8" fmla="*/ 2147483647 w 523"/>
              <a:gd name="T9" fmla="*/ 2147483647 h 309"/>
              <a:gd name="T10" fmla="*/ 2147483647 w 523"/>
              <a:gd name="T11" fmla="*/ 2147483647 h 309"/>
              <a:gd name="T12" fmla="*/ 2147483647 w 523"/>
              <a:gd name="T13" fmla="*/ 0 h 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3"/>
              <a:gd name="T22" fmla="*/ 0 h 309"/>
              <a:gd name="T23" fmla="*/ 523 w 523"/>
              <a:gd name="T24" fmla="*/ 309 h 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3" h="309">
                <a:moveTo>
                  <a:pt x="40" y="0"/>
                </a:moveTo>
                <a:cubicBezTo>
                  <a:pt x="0" y="24"/>
                  <a:pt x="136" y="96"/>
                  <a:pt x="136" y="144"/>
                </a:cubicBezTo>
                <a:cubicBezTo>
                  <a:pt x="136" y="192"/>
                  <a:pt x="9" y="267"/>
                  <a:pt x="40" y="288"/>
                </a:cubicBezTo>
                <a:cubicBezTo>
                  <a:pt x="71" y="309"/>
                  <a:pt x="241" y="292"/>
                  <a:pt x="321" y="268"/>
                </a:cubicBezTo>
                <a:cubicBezTo>
                  <a:pt x="401" y="244"/>
                  <a:pt x="523" y="184"/>
                  <a:pt x="520" y="144"/>
                </a:cubicBezTo>
                <a:cubicBezTo>
                  <a:pt x="517" y="104"/>
                  <a:pt x="380" y="50"/>
                  <a:pt x="300" y="26"/>
                </a:cubicBezTo>
                <a:cubicBezTo>
                  <a:pt x="220" y="2"/>
                  <a:pt x="94" y="5"/>
                  <a:pt x="40" y="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6149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6002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Beam Search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Like greedy </a:t>
            </a:r>
            <a:r>
              <a:rPr lang="en-US" sz="2800" dirty="0" err="1"/>
              <a:t>hillclimbing</a:t>
            </a:r>
            <a:r>
              <a:rPr lang="en-US" sz="2800" dirty="0"/>
              <a:t> search, but keep K states at all times: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Variables: beam size, encourage diversity?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best choice in MANY practical settings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Complete?  Optimal?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Why do we still need optimal methods?</a:t>
            </a:r>
          </a:p>
        </p:txBody>
      </p:sp>
      <p:sp>
        <p:nvSpPr>
          <p:cNvPr id="46084" name="Oval 4"/>
          <p:cNvSpPr>
            <a:spLocks noChangeArrowheads="1"/>
          </p:cNvSpPr>
          <p:nvPr/>
        </p:nvSpPr>
        <p:spPr bwMode="auto">
          <a:xfrm>
            <a:off x="13716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5" name="Oval 5"/>
          <p:cNvSpPr>
            <a:spLocks noChangeArrowheads="1"/>
          </p:cNvSpPr>
          <p:nvPr/>
        </p:nvSpPr>
        <p:spPr bwMode="auto">
          <a:xfrm>
            <a:off x="21336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6" name="Oval 6"/>
          <p:cNvSpPr>
            <a:spLocks noChangeArrowheads="1"/>
          </p:cNvSpPr>
          <p:nvPr/>
        </p:nvSpPr>
        <p:spPr bwMode="auto">
          <a:xfrm>
            <a:off x="2133600" y="28194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7" name="Oval 7"/>
          <p:cNvSpPr>
            <a:spLocks noChangeArrowheads="1"/>
          </p:cNvSpPr>
          <p:nvPr/>
        </p:nvSpPr>
        <p:spPr bwMode="auto">
          <a:xfrm>
            <a:off x="21336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8" name="Oval 8"/>
          <p:cNvSpPr>
            <a:spLocks noChangeArrowheads="1"/>
          </p:cNvSpPr>
          <p:nvPr/>
        </p:nvSpPr>
        <p:spPr bwMode="auto">
          <a:xfrm>
            <a:off x="28956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9" name="Oval 9"/>
          <p:cNvSpPr>
            <a:spLocks noChangeArrowheads="1"/>
          </p:cNvSpPr>
          <p:nvPr/>
        </p:nvSpPr>
        <p:spPr bwMode="auto">
          <a:xfrm>
            <a:off x="2895600" y="28194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90" name="Oval 10"/>
          <p:cNvSpPr>
            <a:spLocks noChangeArrowheads="1"/>
          </p:cNvSpPr>
          <p:nvPr/>
        </p:nvSpPr>
        <p:spPr bwMode="auto">
          <a:xfrm>
            <a:off x="28956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91" name="Oval 11"/>
          <p:cNvSpPr>
            <a:spLocks noChangeArrowheads="1"/>
          </p:cNvSpPr>
          <p:nvPr/>
        </p:nvSpPr>
        <p:spPr bwMode="auto">
          <a:xfrm>
            <a:off x="35814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92" name="Oval 12"/>
          <p:cNvSpPr>
            <a:spLocks noChangeArrowheads="1"/>
          </p:cNvSpPr>
          <p:nvPr/>
        </p:nvSpPr>
        <p:spPr bwMode="auto">
          <a:xfrm>
            <a:off x="3581400" y="28194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93" name="Oval 13"/>
          <p:cNvSpPr>
            <a:spLocks noChangeArrowheads="1"/>
          </p:cNvSpPr>
          <p:nvPr/>
        </p:nvSpPr>
        <p:spPr bwMode="auto">
          <a:xfrm>
            <a:off x="35814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cxnSp>
        <p:nvCxnSpPr>
          <p:cNvPr id="46094" name="AutoShape 14"/>
          <p:cNvCxnSpPr>
            <a:cxnSpLocks noChangeShapeType="1"/>
            <a:stCxn id="46084" idx="6"/>
            <a:endCxn id="46085" idx="2"/>
          </p:cNvCxnSpPr>
          <p:nvPr/>
        </p:nvCxnSpPr>
        <p:spPr bwMode="auto">
          <a:xfrm>
            <a:off x="1524000" y="2590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095" name="AutoShape 15"/>
          <p:cNvCxnSpPr>
            <a:cxnSpLocks noChangeShapeType="1"/>
            <a:stCxn id="46084" idx="6"/>
            <a:endCxn id="46086" idx="2"/>
          </p:cNvCxnSpPr>
          <p:nvPr/>
        </p:nvCxnSpPr>
        <p:spPr bwMode="auto">
          <a:xfrm>
            <a:off x="1524000" y="25908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096" name="AutoShape 16"/>
          <p:cNvCxnSpPr>
            <a:cxnSpLocks noChangeShapeType="1"/>
            <a:stCxn id="46084" idx="6"/>
            <a:endCxn id="46087" idx="2"/>
          </p:cNvCxnSpPr>
          <p:nvPr/>
        </p:nvCxnSpPr>
        <p:spPr bwMode="auto">
          <a:xfrm>
            <a:off x="1524000" y="25908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097" name="AutoShape 17"/>
          <p:cNvCxnSpPr>
            <a:cxnSpLocks noChangeShapeType="1"/>
            <a:stCxn id="46085" idx="6"/>
            <a:endCxn id="46088" idx="2"/>
          </p:cNvCxnSpPr>
          <p:nvPr/>
        </p:nvCxnSpPr>
        <p:spPr bwMode="auto">
          <a:xfrm>
            <a:off x="2286000" y="2590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098" name="AutoShape 18"/>
          <p:cNvCxnSpPr>
            <a:cxnSpLocks noChangeShapeType="1"/>
            <a:stCxn id="46085" idx="6"/>
            <a:endCxn id="46089" idx="2"/>
          </p:cNvCxnSpPr>
          <p:nvPr/>
        </p:nvCxnSpPr>
        <p:spPr bwMode="auto">
          <a:xfrm>
            <a:off x="2286000" y="25908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099" name="AutoShape 19"/>
          <p:cNvCxnSpPr>
            <a:cxnSpLocks noChangeShapeType="1"/>
            <a:stCxn id="46085" idx="6"/>
            <a:endCxn id="46090" idx="2"/>
          </p:cNvCxnSpPr>
          <p:nvPr/>
        </p:nvCxnSpPr>
        <p:spPr bwMode="auto">
          <a:xfrm>
            <a:off x="2286000" y="25908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00" name="AutoShape 20"/>
          <p:cNvCxnSpPr>
            <a:cxnSpLocks noChangeShapeType="1"/>
            <a:stCxn id="46088" idx="6"/>
            <a:endCxn id="46091" idx="2"/>
          </p:cNvCxnSpPr>
          <p:nvPr/>
        </p:nvCxnSpPr>
        <p:spPr bwMode="auto">
          <a:xfrm>
            <a:off x="3048000" y="259080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01" name="AutoShape 21"/>
          <p:cNvCxnSpPr>
            <a:cxnSpLocks noChangeShapeType="1"/>
            <a:stCxn id="46088" idx="6"/>
            <a:endCxn id="46092" idx="2"/>
          </p:cNvCxnSpPr>
          <p:nvPr/>
        </p:nvCxnSpPr>
        <p:spPr bwMode="auto">
          <a:xfrm>
            <a:off x="3048000" y="25908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02" name="AutoShape 22"/>
          <p:cNvCxnSpPr>
            <a:cxnSpLocks noChangeShapeType="1"/>
            <a:stCxn id="46088" idx="6"/>
            <a:endCxn id="46093" idx="2"/>
          </p:cNvCxnSpPr>
          <p:nvPr/>
        </p:nvCxnSpPr>
        <p:spPr bwMode="auto">
          <a:xfrm>
            <a:off x="3048000" y="2590800"/>
            <a:ext cx="5334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46103" name="Text Box 23"/>
          <p:cNvSpPr txBox="1">
            <a:spLocks noChangeArrowheads="1"/>
          </p:cNvSpPr>
          <p:nvPr/>
        </p:nvSpPr>
        <p:spPr bwMode="auto">
          <a:xfrm>
            <a:off x="1524000" y="3810001"/>
            <a:ext cx="2286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Greedy Search</a:t>
            </a:r>
          </a:p>
        </p:txBody>
      </p:sp>
      <p:sp>
        <p:nvSpPr>
          <p:cNvPr id="46104" name="Oval 24"/>
          <p:cNvSpPr>
            <a:spLocks noChangeArrowheads="1"/>
          </p:cNvSpPr>
          <p:nvPr/>
        </p:nvSpPr>
        <p:spPr bwMode="auto">
          <a:xfrm>
            <a:off x="49530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5" name="Oval 25"/>
          <p:cNvSpPr>
            <a:spLocks noChangeArrowheads="1"/>
          </p:cNvSpPr>
          <p:nvPr/>
        </p:nvSpPr>
        <p:spPr bwMode="auto">
          <a:xfrm>
            <a:off x="57150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6" name="Oval 26"/>
          <p:cNvSpPr>
            <a:spLocks noChangeArrowheads="1"/>
          </p:cNvSpPr>
          <p:nvPr/>
        </p:nvSpPr>
        <p:spPr bwMode="auto">
          <a:xfrm>
            <a:off x="5715000" y="2819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7" name="Oval 27"/>
          <p:cNvSpPr>
            <a:spLocks noChangeArrowheads="1"/>
          </p:cNvSpPr>
          <p:nvPr/>
        </p:nvSpPr>
        <p:spPr bwMode="auto">
          <a:xfrm>
            <a:off x="57150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8" name="Oval 28"/>
          <p:cNvSpPr>
            <a:spLocks noChangeArrowheads="1"/>
          </p:cNvSpPr>
          <p:nvPr/>
        </p:nvSpPr>
        <p:spPr bwMode="auto">
          <a:xfrm>
            <a:off x="64770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9" name="Oval 29"/>
          <p:cNvSpPr>
            <a:spLocks noChangeArrowheads="1"/>
          </p:cNvSpPr>
          <p:nvPr/>
        </p:nvSpPr>
        <p:spPr bwMode="auto">
          <a:xfrm>
            <a:off x="6477000" y="28194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10" name="Oval 30"/>
          <p:cNvSpPr>
            <a:spLocks noChangeArrowheads="1"/>
          </p:cNvSpPr>
          <p:nvPr/>
        </p:nvSpPr>
        <p:spPr bwMode="auto">
          <a:xfrm>
            <a:off x="6477000" y="3124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11" name="Oval 31"/>
          <p:cNvSpPr>
            <a:spLocks noChangeArrowheads="1"/>
          </p:cNvSpPr>
          <p:nvPr/>
        </p:nvSpPr>
        <p:spPr bwMode="auto">
          <a:xfrm>
            <a:off x="7162800" y="25146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12" name="Oval 32"/>
          <p:cNvSpPr>
            <a:spLocks noChangeArrowheads="1"/>
          </p:cNvSpPr>
          <p:nvPr/>
        </p:nvSpPr>
        <p:spPr bwMode="auto">
          <a:xfrm>
            <a:off x="7162800" y="2819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13" name="Oval 33"/>
          <p:cNvSpPr>
            <a:spLocks noChangeArrowheads="1"/>
          </p:cNvSpPr>
          <p:nvPr/>
        </p:nvSpPr>
        <p:spPr bwMode="auto">
          <a:xfrm>
            <a:off x="71628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cxnSp>
        <p:nvCxnSpPr>
          <p:cNvPr id="46114" name="AutoShape 34"/>
          <p:cNvCxnSpPr>
            <a:cxnSpLocks noChangeShapeType="1"/>
            <a:stCxn id="46104" idx="6"/>
            <a:endCxn id="46105" idx="2"/>
          </p:cNvCxnSpPr>
          <p:nvPr/>
        </p:nvCxnSpPr>
        <p:spPr bwMode="auto">
          <a:xfrm>
            <a:off x="5105400" y="2590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15" name="AutoShape 35"/>
          <p:cNvCxnSpPr>
            <a:cxnSpLocks noChangeShapeType="1"/>
            <a:stCxn id="46104" idx="6"/>
            <a:endCxn id="46106" idx="2"/>
          </p:cNvCxnSpPr>
          <p:nvPr/>
        </p:nvCxnSpPr>
        <p:spPr bwMode="auto">
          <a:xfrm>
            <a:off x="5105400" y="25908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16" name="AutoShape 36"/>
          <p:cNvCxnSpPr>
            <a:cxnSpLocks noChangeShapeType="1"/>
            <a:stCxn id="46104" idx="6"/>
            <a:endCxn id="46107" idx="2"/>
          </p:cNvCxnSpPr>
          <p:nvPr/>
        </p:nvCxnSpPr>
        <p:spPr bwMode="auto">
          <a:xfrm>
            <a:off x="5105400" y="25908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17" name="AutoShape 37"/>
          <p:cNvCxnSpPr>
            <a:cxnSpLocks noChangeShapeType="1"/>
            <a:stCxn id="46105" idx="6"/>
            <a:endCxn id="46108" idx="2"/>
          </p:cNvCxnSpPr>
          <p:nvPr/>
        </p:nvCxnSpPr>
        <p:spPr bwMode="auto">
          <a:xfrm>
            <a:off x="5867400" y="2590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18" name="AutoShape 38"/>
          <p:cNvCxnSpPr>
            <a:cxnSpLocks noChangeShapeType="1"/>
            <a:stCxn id="46105" idx="6"/>
            <a:endCxn id="46109" idx="2"/>
          </p:cNvCxnSpPr>
          <p:nvPr/>
        </p:nvCxnSpPr>
        <p:spPr bwMode="auto">
          <a:xfrm>
            <a:off x="5867400" y="25908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19" name="AutoShape 39"/>
          <p:cNvCxnSpPr>
            <a:cxnSpLocks noChangeShapeType="1"/>
            <a:stCxn id="46108" idx="6"/>
            <a:endCxn id="46111" idx="2"/>
          </p:cNvCxnSpPr>
          <p:nvPr/>
        </p:nvCxnSpPr>
        <p:spPr bwMode="auto">
          <a:xfrm>
            <a:off x="6629400" y="259080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0" name="AutoShape 40"/>
          <p:cNvCxnSpPr>
            <a:cxnSpLocks noChangeShapeType="1"/>
            <a:stCxn id="46108" idx="6"/>
            <a:endCxn id="46112" idx="2"/>
          </p:cNvCxnSpPr>
          <p:nvPr/>
        </p:nvCxnSpPr>
        <p:spPr bwMode="auto">
          <a:xfrm>
            <a:off x="6629400" y="25908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46121" name="Oval 41"/>
          <p:cNvSpPr>
            <a:spLocks noChangeArrowheads="1"/>
          </p:cNvSpPr>
          <p:nvPr/>
        </p:nvSpPr>
        <p:spPr bwMode="auto">
          <a:xfrm>
            <a:off x="6477000" y="34290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22" name="Oval 42"/>
          <p:cNvSpPr>
            <a:spLocks noChangeArrowheads="1"/>
          </p:cNvSpPr>
          <p:nvPr/>
        </p:nvSpPr>
        <p:spPr bwMode="auto">
          <a:xfrm>
            <a:off x="7162800" y="3429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cxnSp>
        <p:nvCxnSpPr>
          <p:cNvPr id="46123" name="AutoShape 43"/>
          <p:cNvCxnSpPr>
            <a:cxnSpLocks noChangeShapeType="1"/>
            <a:stCxn id="46106" idx="6"/>
            <a:endCxn id="46110" idx="2"/>
          </p:cNvCxnSpPr>
          <p:nvPr/>
        </p:nvCxnSpPr>
        <p:spPr bwMode="auto">
          <a:xfrm>
            <a:off x="5867400" y="28956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24" name="AutoShape 44"/>
          <p:cNvCxnSpPr>
            <a:cxnSpLocks noChangeShapeType="1"/>
            <a:stCxn id="46106" idx="6"/>
            <a:endCxn id="46109" idx="2"/>
          </p:cNvCxnSpPr>
          <p:nvPr/>
        </p:nvCxnSpPr>
        <p:spPr bwMode="auto">
          <a:xfrm>
            <a:off x="5867400" y="28956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5" name="AutoShape 45"/>
          <p:cNvCxnSpPr>
            <a:cxnSpLocks noChangeShapeType="1"/>
            <a:stCxn id="46105" idx="6"/>
            <a:endCxn id="46110" idx="2"/>
          </p:cNvCxnSpPr>
          <p:nvPr/>
        </p:nvCxnSpPr>
        <p:spPr bwMode="auto">
          <a:xfrm>
            <a:off x="5867400" y="25908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6" name="AutoShape 46"/>
          <p:cNvCxnSpPr>
            <a:cxnSpLocks noChangeShapeType="1"/>
            <a:stCxn id="46106" idx="6"/>
            <a:endCxn id="46121" idx="2"/>
          </p:cNvCxnSpPr>
          <p:nvPr/>
        </p:nvCxnSpPr>
        <p:spPr bwMode="auto">
          <a:xfrm>
            <a:off x="5867400" y="28956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7" name="AutoShape 47"/>
          <p:cNvCxnSpPr>
            <a:cxnSpLocks noChangeShapeType="1"/>
            <a:stCxn id="46108" idx="6"/>
            <a:endCxn id="46113" idx="2"/>
          </p:cNvCxnSpPr>
          <p:nvPr/>
        </p:nvCxnSpPr>
        <p:spPr bwMode="auto">
          <a:xfrm>
            <a:off x="6629400" y="2590800"/>
            <a:ext cx="5334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8" name="AutoShape 48"/>
          <p:cNvCxnSpPr>
            <a:cxnSpLocks noChangeShapeType="1"/>
            <a:stCxn id="46110" idx="6"/>
            <a:endCxn id="46112" idx="2"/>
          </p:cNvCxnSpPr>
          <p:nvPr/>
        </p:nvCxnSpPr>
        <p:spPr bwMode="auto">
          <a:xfrm flipV="1">
            <a:off x="6629400" y="28956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29" name="AutoShape 49"/>
          <p:cNvCxnSpPr>
            <a:cxnSpLocks noChangeShapeType="1"/>
            <a:stCxn id="46110" idx="6"/>
            <a:endCxn id="46122" idx="2"/>
          </p:cNvCxnSpPr>
          <p:nvPr/>
        </p:nvCxnSpPr>
        <p:spPr bwMode="auto">
          <a:xfrm>
            <a:off x="6629400" y="32004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30" name="AutoShape 50"/>
          <p:cNvCxnSpPr>
            <a:cxnSpLocks noChangeShapeType="1"/>
            <a:stCxn id="46110" idx="6"/>
            <a:endCxn id="46113" idx="2"/>
          </p:cNvCxnSpPr>
          <p:nvPr/>
        </p:nvCxnSpPr>
        <p:spPr bwMode="auto">
          <a:xfrm>
            <a:off x="6629400" y="320040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46131" name="Text Box 51"/>
          <p:cNvSpPr txBox="1">
            <a:spLocks noChangeArrowheads="1"/>
          </p:cNvSpPr>
          <p:nvPr/>
        </p:nvSpPr>
        <p:spPr bwMode="auto">
          <a:xfrm>
            <a:off x="5105400" y="3810001"/>
            <a:ext cx="2286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Beam Search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Improving CSP-Backtracking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7904383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800" dirty="0"/>
              <a:t>General-purpose ideas give huge gains in speed</a:t>
            </a:r>
            <a:endParaRPr lang="en-US" sz="2400" dirty="0"/>
          </a:p>
          <a:p>
            <a:pPr eaLnBrk="1" hangingPunct="1"/>
            <a:r>
              <a:rPr lang="en-US" sz="2800" dirty="0"/>
              <a:t>Ordering: Can we pick better orderings?</a:t>
            </a:r>
          </a:p>
          <a:p>
            <a:pPr lvl="1"/>
            <a:r>
              <a:rPr lang="en-US" sz="2000" dirty="0"/>
              <a:t>Yes! Can use most constrained </a:t>
            </a:r>
            <a:r>
              <a:rPr lang="en-US" sz="2000" b="1" dirty="0"/>
              <a:t>variable</a:t>
            </a:r>
            <a:r>
              <a:rPr lang="en-US" sz="2000" dirty="0"/>
              <a:t> (MCV) and least constraining </a:t>
            </a:r>
            <a:r>
              <a:rPr lang="en-US" sz="2000" b="1" dirty="0"/>
              <a:t>value</a:t>
            </a:r>
            <a:r>
              <a:rPr lang="en-US" sz="2000" dirty="0"/>
              <a:t> (LCV).</a:t>
            </a:r>
          </a:p>
          <a:p>
            <a:pPr eaLnBrk="1" hangingPunct="1"/>
            <a:r>
              <a:rPr lang="en-US" sz="2800" dirty="0"/>
              <a:t>Filtering: Can we detect inevitable failure early?</a:t>
            </a:r>
          </a:p>
          <a:p>
            <a:pPr lvl="1"/>
            <a:r>
              <a:rPr lang="en-US" sz="2000" dirty="0"/>
              <a:t>Yes! Use forward checking or arc consistency (e.g. AC-3).</a:t>
            </a:r>
          </a:p>
          <a:p>
            <a:pPr lvl="2"/>
            <a:r>
              <a:rPr lang="en-US" sz="1600" dirty="0"/>
              <a:t>AC-3 more expensive, but catches problems earlier.</a:t>
            </a:r>
          </a:p>
          <a:p>
            <a:pPr lvl="1"/>
            <a:r>
              <a:rPr lang="en-US" sz="2000" dirty="0"/>
              <a:t>Will discuss new idea of “K-consistency” briefly today.</a:t>
            </a:r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marL="0" indent="0" eaLnBrk="1" hangingPunct="1">
              <a:buNone/>
            </a:pPr>
            <a:endParaRPr lang="en-US" sz="2800" dirty="0"/>
          </a:p>
          <a:p>
            <a:pPr marL="0" indent="0" eaLnBrk="1" hangingPunct="1">
              <a:buNone/>
            </a:pPr>
            <a:r>
              <a:rPr lang="en-US" sz="2800" dirty="0"/>
              <a:t>Note: Overall problem is still NP-hard.</a:t>
            </a:r>
          </a:p>
          <a:p>
            <a:pPr lvl="1" eaLnBrk="1" hangingPunct="1"/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14542" y="4419600"/>
            <a:ext cx="381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31312" y="5048648"/>
            <a:ext cx="4038600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1         2        3         4                   5  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80192" y="4402551"/>
            <a:ext cx="265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6         7        8        9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44581" y="3092111"/>
            <a:ext cx="44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816431" y="3745781"/>
            <a:ext cx="126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12       13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52271" y="3762499"/>
            <a:ext cx="126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10       11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4802" y="1643021"/>
            <a:ext cx="3925863" cy="1884267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0022" y="3965201"/>
            <a:ext cx="3660484" cy="2051798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360452" y="2056611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0226" y="4841557"/>
            <a:ext cx="381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3500" y="3667874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271" y="3276600"/>
            <a:ext cx="381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79528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and Beyond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8780" y="1907650"/>
            <a:ext cx="8963552" cy="3728500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2628900" y="6158434"/>
            <a:ext cx="712470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/>
              <a:t>An arc X </a:t>
            </a:r>
            <a:r>
              <a:rPr lang="en-US" dirty="0">
                <a:sym typeface="Symbol" pitchFamily="18" charset="2"/>
              </a:rPr>
              <a:t> </a:t>
            </a:r>
            <a:r>
              <a:rPr lang="en-US" dirty="0"/>
              <a:t>Y is </a:t>
            </a:r>
            <a:r>
              <a:rPr lang="en-US" dirty="0">
                <a:solidFill>
                  <a:srgbClr val="C00000"/>
                </a:solidFill>
              </a:rPr>
              <a:t>consistent</a:t>
            </a:r>
            <a:r>
              <a:rPr lang="en-US" i="1" dirty="0"/>
              <a:t> </a:t>
            </a:r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b="1" dirty="0"/>
              <a:t>for </a:t>
            </a:r>
            <a:r>
              <a:rPr lang="en-US" b="1" i="1" dirty="0"/>
              <a:t>every </a:t>
            </a:r>
            <a:r>
              <a:rPr lang="en-US" b="1" dirty="0"/>
              <a:t>x in the tail </a:t>
            </a:r>
            <a:r>
              <a:rPr lang="en-US" dirty="0"/>
              <a:t>there is </a:t>
            </a:r>
            <a:r>
              <a:rPr lang="en-US" b="1" i="1" dirty="0"/>
              <a:t>some </a:t>
            </a:r>
            <a:r>
              <a:rPr lang="en-US" b="1" dirty="0"/>
              <a:t>y in the head</a:t>
            </a:r>
            <a:r>
              <a:rPr lang="en-US" dirty="0"/>
              <a:t> which could be assigned without violating a constraint</a:t>
            </a:r>
          </a:p>
        </p:txBody>
      </p:sp>
    </p:spTree>
    <p:extLst>
      <p:ext uri="{BB962C8B-B14F-4D97-AF65-F5344CB8AC3E}">
        <p14:creationId xmlns:p14="http://schemas.microsoft.com/office/powerpoint/2010/main" val="129728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Practice/Review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5410199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Variables: X, Y, Z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Domains: {1, 2, 3, 4, 5, 6, 7, 8, 9, 10, 11, 12, 13, 14, 15, 16}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Constraints: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X is either the square or the square root of Y.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Y is either the square or the square root of Z.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X is less than or equal to Z.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Some sample solutions: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X, Y, Z = </a:t>
            </a:r>
            <a:r>
              <a:rPr lang="en-US" sz="2000" dirty="0">
                <a:latin typeface="Consolas" panose="020B0609020204030204" pitchFamily="49" charset="0"/>
              </a:rPr>
              <a:t>{1, 1, 1}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X, Y, Z = </a:t>
            </a:r>
            <a:r>
              <a:rPr lang="en-US" sz="2000" dirty="0">
                <a:latin typeface="Consolas" panose="020B0609020204030204" pitchFamily="49" charset="0"/>
              </a:rPr>
              <a:t>{2, 4, 16}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X, y, Z = </a:t>
            </a:r>
            <a:r>
              <a:rPr lang="en-US" sz="2000" dirty="0">
                <a:latin typeface="Consolas" panose="020B0609020204030204" pitchFamily="49" charset="0"/>
              </a:rPr>
              <a:t>{9, 3, 9}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Problem 1: If we run AC-3 on this constraint graph, what are the possible values for      X, Y, Z?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Problem 2: If we run AC-3, then assign X = 16, then run arc-consistency again, what are the possible values for Y and Z?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477000" y="3276600"/>
            <a:ext cx="8382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39100" y="3657600"/>
            <a:ext cx="8382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Y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601200" y="3276600"/>
            <a:ext cx="8382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Z</a:t>
            </a:r>
          </a:p>
        </p:txBody>
      </p:sp>
      <p:cxnSp>
        <p:nvCxnSpPr>
          <p:cNvPr id="4" name="Straight Connector 3"/>
          <p:cNvCxnSpPr>
            <a:stCxn id="2" idx="3"/>
            <a:endCxn id="19" idx="1"/>
          </p:cNvCxnSpPr>
          <p:nvPr/>
        </p:nvCxnSpPr>
        <p:spPr>
          <a:xfrm>
            <a:off x="7315200" y="3467100"/>
            <a:ext cx="723900" cy="3810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9" idx="3"/>
            <a:endCxn id="20" idx="1"/>
          </p:cNvCxnSpPr>
          <p:nvPr/>
        </p:nvCxnSpPr>
        <p:spPr>
          <a:xfrm flipV="1">
            <a:off x="8877300" y="3467100"/>
            <a:ext cx="723900" cy="3810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nector: Curved 8"/>
          <p:cNvCxnSpPr>
            <a:stCxn id="2" idx="0"/>
            <a:endCxn id="20" idx="0"/>
          </p:cNvCxnSpPr>
          <p:nvPr/>
        </p:nvCxnSpPr>
        <p:spPr>
          <a:xfrm rot="5400000" flipH="1" flipV="1">
            <a:off x="8458200" y="1714500"/>
            <a:ext cx="12700" cy="3124200"/>
          </a:xfrm>
          <a:prstGeom prst="curvedConnector3">
            <a:avLst>
              <a:gd name="adj1" fmla="val 3900000"/>
            </a:avLst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391400" y="36576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sq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9010650" y="36576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sq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305800" y="23738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&lt;=</a:t>
            </a:r>
          </a:p>
        </p:txBody>
      </p:sp>
    </p:spTree>
    <p:extLst>
      <p:ext uri="{BB962C8B-B14F-4D97-AF65-F5344CB8AC3E}">
        <p14:creationId xmlns:p14="http://schemas.microsoft.com/office/powerpoint/2010/main" val="108458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5410199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Variables: X, Y, Z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Domains: {1, 2, 3, 4, 5, 6, 7, 8, 9, 10, 11, 12, 13, 14, 15, 16}</a:t>
            </a:r>
          </a:p>
          <a:p>
            <a:pPr marL="457165" lvl="1" indent="0">
              <a:lnSpc>
                <a:spcPct val="80000"/>
              </a:lnSpc>
              <a:buNone/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Problem 1: If we run AC-3 on this constraint graph, what are the possible values for      X, Y, Z?</a:t>
            </a:r>
          </a:p>
        </p:txBody>
      </p:sp>
      <p:sp>
        <p:nvSpPr>
          <p:cNvPr id="2" name="Rectangle 1"/>
          <p:cNvSpPr/>
          <p:nvPr/>
        </p:nvSpPr>
        <p:spPr>
          <a:xfrm>
            <a:off x="44450" y="3364468"/>
            <a:ext cx="47561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{1, 2, 3, 4, 5, 6, 7, 8, 9, 10, 11, 12, 13, 14, 15, 16}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05200" y="4044433"/>
            <a:ext cx="4724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{1, 2, 3, 4, 5, 6, 7, 8, 9, 10, 11, 12, 13, 14, 15, 16}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934200" y="3364468"/>
            <a:ext cx="52133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{1, 2, 3, 4, 5, 6, 7, 8, 9, 10, 11, 12, 13, 14, 15, 16}</a:t>
            </a:r>
          </a:p>
        </p:txBody>
      </p:sp>
      <p:cxnSp>
        <p:nvCxnSpPr>
          <p:cNvPr id="4" name="Straight Connector 3"/>
          <p:cNvCxnSpPr>
            <a:stCxn id="2" idx="2"/>
            <a:endCxn id="19" idx="1"/>
          </p:cNvCxnSpPr>
          <p:nvPr/>
        </p:nvCxnSpPr>
        <p:spPr>
          <a:xfrm>
            <a:off x="2422525" y="3733800"/>
            <a:ext cx="1082675" cy="495299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9" idx="3"/>
            <a:endCxn id="20" idx="2"/>
          </p:cNvCxnSpPr>
          <p:nvPr/>
        </p:nvCxnSpPr>
        <p:spPr>
          <a:xfrm flipV="1">
            <a:off x="8229600" y="3733800"/>
            <a:ext cx="1311275" cy="495299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nector: Curved 8"/>
          <p:cNvCxnSpPr>
            <a:stCxn id="2" idx="0"/>
            <a:endCxn id="20" idx="0"/>
          </p:cNvCxnSpPr>
          <p:nvPr/>
        </p:nvCxnSpPr>
        <p:spPr>
          <a:xfrm rot="5400000" flipH="1" flipV="1">
            <a:off x="5981700" y="-194707"/>
            <a:ext cx="12700" cy="7118350"/>
          </a:xfrm>
          <a:prstGeom prst="curvedConnector3">
            <a:avLst>
              <a:gd name="adj1" fmla="val 1800000"/>
            </a:avLst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38400" y="391160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sq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923337" y="39521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sq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715000" y="28310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&lt;=</a:t>
            </a:r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 dirty="0"/>
              <a:t>Arc Consistency Practice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1"/>
            <a:ext cx="1226302" cy="15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1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R = \frac{\mbox{number of constraints}}{\mbox{number of variables}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72"/>
  <p:tag name="PICTUREFILESIZE" val="202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ctr">
          <a:spcBef>
            <a:spcPct val="50000"/>
          </a:spcBef>
          <a:defRPr dirty="0">
            <a:latin typeface="Calibri"/>
            <a:cs typeface="Calibri"/>
          </a:defRPr>
        </a:defPPr>
      </a:lstStyle>
    </a:sp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31607</TotalTime>
  <Words>2955</Words>
  <Application>Microsoft Office PowerPoint</Application>
  <PresentationFormat>Widescreen</PresentationFormat>
  <Paragraphs>553</Paragraphs>
  <Slides>50</Slides>
  <Notes>23</Notes>
  <HiddenSlides>6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Arial Narrow</vt:lpstr>
      <vt:lpstr>Calibri</vt:lpstr>
      <vt:lpstr>Cambria Math</vt:lpstr>
      <vt:lpstr>Consolas</vt:lpstr>
      <vt:lpstr>Courier New</vt:lpstr>
      <vt:lpstr>Symbol</vt:lpstr>
      <vt:lpstr>Times New Roman</vt:lpstr>
      <vt:lpstr>Wingdings</vt:lpstr>
      <vt:lpstr>dan-berkeley-nlp-v1</vt:lpstr>
      <vt:lpstr>Announcements</vt:lpstr>
      <vt:lpstr>CS 188: Artificial Intelligence </vt:lpstr>
      <vt:lpstr>Today</vt:lpstr>
      <vt:lpstr>Reminder: CSPs</vt:lpstr>
      <vt:lpstr>Backtracking Search</vt:lpstr>
      <vt:lpstr>Improving CSP-Backtracking</vt:lpstr>
      <vt:lpstr>Arc Consistency and Beyond</vt:lpstr>
      <vt:lpstr>Arc Consistency Practice/Review</vt:lpstr>
      <vt:lpstr>Arc Consistency Practice</vt:lpstr>
      <vt:lpstr>Arc Consistency Practice</vt:lpstr>
      <vt:lpstr>Limitations of Arc Consistency</vt:lpstr>
      <vt:lpstr>K-Consistency</vt:lpstr>
      <vt:lpstr>K-Consistency</vt:lpstr>
      <vt:lpstr>Strong K-Consistency</vt:lpstr>
      <vt:lpstr>Improving CSP-Backtracking</vt:lpstr>
      <vt:lpstr>Structure</vt:lpstr>
      <vt:lpstr>Problem Structure</vt:lpstr>
      <vt:lpstr>Tree-Structured CSPs</vt:lpstr>
      <vt:lpstr>Tree-Structured CSPs</vt:lpstr>
      <vt:lpstr>Tree-Structured CSPs (Tricky Slide. Revisit Later!)</vt:lpstr>
      <vt:lpstr>Improving Structure</vt:lpstr>
      <vt:lpstr>Nearly Tree-Structured CSPs</vt:lpstr>
      <vt:lpstr>Cutset Conditioning</vt:lpstr>
      <vt:lpstr>Finding the Minimum Cutset</vt:lpstr>
      <vt:lpstr>Tree Decomposition*</vt:lpstr>
      <vt:lpstr>Improving CSP-Backtracking</vt:lpstr>
      <vt:lpstr>Alternate Approach: Iterative Improvement</vt:lpstr>
      <vt:lpstr>Iterative Algorithms for CSPs</vt:lpstr>
      <vt:lpstr>Example: 4-Queens</vt:lpstr>
      <vt:lpstr>Video of Demo Iterative Improvement – n Queens</vt:lpstr>
      <vt:lpstr>Video of Demo Iterative Improvement – Coloring</vt:lpstr>
      <vt:lpstr>Performance of Min-Conflicts</vt:lpstr>
      <vt:lpstr>Completeness of Min-Conflicts [???]</vt:lpstr>
      <vt:lpstr>Completeness of Min-Conflicts [???]</vt:lpstr>
      <vt:lpstr>PowerPoint Presentation</vt:lpstr>
      <vt:lpstr>Min-Conflicts and Completeness</vt:lpstr>
      <vt:lpstr>Summary: CSPs</vt:lpstr>
      <vt:lpstr>Local Search</vt:lpstr>
      <vt:lpstr>Local Search</vt:lpstr>
      <vt:lpstr>Hill Climbing</vt:lpstr>
      <vt:lpstr>Hill Climbing Diagram</vt:lpstr>
      <vt:lpstr>Completeness of Min-Conflicts [???]</vt:lpstr>
      <vt:lpstr>Simulated Annealing</vt:lpstr>
      <vt:lpstr>Simulated Annealing</vt:lpstr>
      <vt:lpstr>Random Restarts</vt:lpstr>
      <vt:lpstr>Genetic Algorithms</vt:lpstr>
      <vt:lpstr>Example: N-Queens</vt:lpstr>
      <vt:lpstr>Next Time: Adversarial Search!</vt:lpstr>
      <vt:lpstr>Example: Fault Diagnosis</vt:lpstr>
      <vt:lpstr>Beam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Glverrgis</cp:lastModifiedBy>
  <cp:revision>2358</cp:revision>
  <cp:lastPrinted>2014-02-04T08:20:14Z</cp:lastPrinted>
  <dcterms:created xsi:type="dcterms:W3CDTF">2004-08-27T04:16:05Z</dcterms:created>
  <dcterms:modified xsi:type="dcterms:W3CDTF">2016-09-08T15:34:16Z</dcterms:modified>
</cp:coreProperties>
</file>